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87" r:id="rId5"/>
    <p:sldId id="258" r:id="rId6"/>
    <p:sldId id="259" r:id="rId7"/>
    <p:sldId id="260" r:id="rId8"/>
    <p:sldId id="261" r:id="rId9"/>
    <p:sldId id="290" r:id="rId10"/>
    <p:sldId id="292" r:id="rId11"/>
    <p:sldId id="312" r:id="rId12"/>
    <p:sldId id="311" r:id="rId13"/>
    <p:sldId id="262" r:id="rId14"/>
    <p:sldId id="291" r:id="rId15"/>
    <p:sldId id="263" r:id="rId16"/>
    <p:sldId id="264" r:id="rId17"/>
    <p:sldId id="294" r:id="rId18"/>
    <p:sldId id="295" r:id="rId19"/>
    <p:sldId id="265" r:id="rId20"/>
    <p:sldId id="267" r:id="rId21"/>
    <p:sldId id="266" r:id="rId22"/>
    <p:sldId id="268" r:id="rId23"/>
    <p:sldId id="275" r:id="rId24"/>
    <p:sldId id="284" r:id="rId25"/>
    <p:sldId id="303" r:id="rId26"/>
    <p:sldId id="272" r:id="rId27"/>
    <p:sldId id="276" r:id="rId28"/>
    <p:sldId id="277" r:id="rId29"/>
    <p:sldId id="278" r:id="rId30"/>
    <p:sldId id="279" r:id="rId31"/>
    <p:sldId id="280" r:id="rId32"/>
    <p:sldId id="304" r:id="rId33"/>
    <p:sldId id="305" r:id="rId34"/>
    <p:sldId id="306" r:id="rId35"/>
    <p:sldId id="298" r:id="rId36"/>
    <p:sldId id="300" r:id="rId37"/>
    <p:sldId id="301" r:id="rId38"/>
    <p:sldId id="307" r:id="rId39"/>
    <p:sldId id="302" r:id="rId40"/>
    <p:sldId id="308" r:id="rId41"/>
    <p:sldId id="281" r:id="rId42"/>
    <p:sldId id="282" r:id="rId43"/>
    <p:sldId id="283" r:id="rId44"/>
    <p:sldId id="310" r:id="rId45"/>
    <p:sldId id="309"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820" autoAdjust="0"/>
  </p:normalViewPr>
  <p:slideViewPr>
    <p:cSldViewPr>
      <p:cViewPr varScale="1">
        <p:scale>
          <a:sx n="46" d="100"/>
          <a:sy n="46" d="100"/>
        </p:scale>
        <p:origin x="-691" y="-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08/11/2012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rot="20893096">
            <a:off x="4603282" y="3430563"/>
            <a:ext cx="3648784" cy="1035546"/>
          </a:xfrm>
        </p:spPr>
        <p:txBody>
          <a:bodyPr>
            <a:normAutofit fontScale="90000"/>
          </a:bodyPr>
          <a:lstStyle/>
          <a:p>
            <a:r>
              <a:rPr lang="es-CO" dirty="0" smtClean="0">
                <a:solidFill>
                  <a:srgbClr val="FF0000"/>
                </a:solidFill>
              </a:rPr>
              <a:t>Tema basado en San Juan 14:15</a:t>
            </a:r>
            <a:endParaRPr lang="es-CO" dirty="0">
              <a:solidFill>
                <a:srgbClr val="FF0000"/>
              </a:solidFill>
            </a:endParaRPr>
          </a:p>
        </p:txBody>
      </p:sp>
      <p:sp>
        <p:nvSpPr>
          <p:cNvPr id="4" name="3 Elipse"/>
          <p:cNvSpPr/>
          <p:nvPr/>
        </p:nvSpPr>
        <p:spPr>
          <a:xfrm>
            <a:off x="467544" y="476672"/>
            <a:ext cx="8136904" cy="177849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dirty="0">
                <a:solidFill>
                  <a:srgbClr val="002060"/>
                </a:solidFill>
                <a:latin typeface="Gloucester MT Extra Condensed" pitchFamily="18" charset="0"/>
              </a:rPr>
              <a:t>SI ME AMAIS</a:t>
            </a:r>
          </a:p>
        </p:txBody>
      </p:sp>
      <p:pic>
        <p:nvPicPr>
          <p:cNvPr id="1026" name="Picture 2" descr="http://t0.gstatic.com/images?q=tbn:ANd9GcT2-7b4kMsM8OhxUwEloVtBZOQyAP8pK6W1x9Xc9n3dnwo-FiRHz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650268"/>
            <a:ext cx="3564396" cy="349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46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656184"/>
          </a:xfrm>
        </p:spPr>
        <p:txBody>
          <a:bodyPr/>
          <a:lstStyle/>
          <a:p>
            <a:pPr marL="0" indent="0" algn="ctr">
              <a:buNone/>
            </a:pPr>
            <a:r>
              <a:rPr lang="es-CO" dirty="0">
                <a:solidFill>
                  <a:srgbClr val="FF0000"/>
                </a:solidFill>
              </a:rPr>
              <a:t>Juan 14;15.</a:t>
            </a:r>
            <a:r>
              <a:rPr lang="es-CO" b="1" baseline="30000" dirty="0">
                <a:solidFill>
                  <a:srgbClr val="FF0000"/>
                </a:solidFill>
              </a:rPr>
              <a:t> </a:t>
            </a:r>
            <a:r>
              <a:rPr lang="es-CO" dirty="0" smtClean="0"/>
              <a:t>«</a:t>
            </a:r>
            <a:r>
              <a:rPr lang="es-CO" dirty="0" smtClean="0">
                <a:solidFill>
                  <a:srgbClr val="0070C0"/>
                </a:solidFill>
              </a:rPr>
              <a:t>Si </a:t>
            </a:r>
            <a:r>
              <a:rPr lang="es-CO" dirty="0">
                <a:solidFill>
                  <a:srgbClr val="0070C0"/>
                </a:solidFill>
              </a:rPr>
              <a:t>me amáis, </a:t>
            </a:r>
            <a:r>
              <a:rPr lang="es-CO" i="1" u="sng" dirty="0">
                <a:solidFill>
                  <a:srgbClr val="0070C0"/>
                </a:solidFill>
              </a:rPr>
              <a:t>guardad mis mandamiento</a:t>
            </a:r>
            <a:r>
              <a:rPr lang="es-CO" dirty="0">
                <a:solidFill>
                  <a:srgbClr val="0070C0"/>
                </a:solidFill>
              </a:rPr>
              <a:t>s</a:t>
            </a:r>
            <a:r>
              <a:rPr lang="es-CO" dirty="0" smtClean="0"/>
              <a:t>». Dijo Cristo a sus discípulos, a aquellos que se habían entregado a Él. </a:t>
            </a:r>
            <a:endParaRPr lang="es-CO" dirty="0"/>
          </a:p>
        </p:txBody>
      </p:sp>
      <p:pic>
        <p:nvPicPr>
          <p:cNvPr id="2050" name="Picture 2" descr="http://t2.gstatic.com/images?q=tbn:ANd9GcQrwg3MH5VAQuQLBxhTXjr59XSCR0WF_pglT3oMpnSXOdsheHc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1" y="2848202"/>
            <a:ext cx="2952328" cy="3220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793490" y="2652210"/>
            <a:ext cx="3168352" cy="3416320"/>
          </a:xfrm>
          <a:prstGeom prst="rect">
            <a:avLst/>
          </a:prstGeom>
        </p:spPr>
        <p:txBody>
          <a:bodyPr wrap="square">
            <a:spAutoFit/>
          </a:bodyPr>
          <a:lstStyle/>
          <a:p>
            <a:pPr algn="ctr"/>
            <a:r>
              <a:rPr lang="es-CO" sz="2400" b="1" dirty="0">
                <a:solidFill>
                  <a:srgbClr val="FF0000"/>
                </a:solidFill>
              </a:rPr>
              <a:t>El amor es el móvil impelente (el impulsar) de la obediencia</a:t>
            </a:r>
            <a:r>
              <a:rPr lang="es-CO" sz="2400" b="1" dirty="0" smtClean="0">
                <a:solidFill>
                  <a:srgbClr val="FF0000"/>
                </a:solidFill>
              </a:rPr>
              <a:t>.</a:t>
            </a:r>
          </a:p>
          <a:p>
            <a:pPr algn="ctr"/>
            <a:r>
              <a:rPr lang="es-CO" sz="2400" dirty="0" smtClean="0"/>
              <a:t> </a:t>
            </a:r>
            <a:r>
              <a:rPr lang="es-CO" sz="2400" b="1" dirty="0"/>
              <a:t>Una de las mejores ilustraciones humanas de la obediencia que emana del amor es la de los hijos para con sus padres.</a:t>
            </a:r>
          </a:p>
        </p:txBody>
      </p:sp>
      <p:pic>
        <p:nvPicPr>
          <p:cNvPr id="2052" name="Picture 4" descr="http://t3.gstatic.com/images?q=tbn:ANd9GcT6B8gvCESeN9QeVcpSBRJNeNjWFqOd7XuCrbWuUuEQHGiEWo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515" y="2848202"/>
            <a:ext cx="2466975" cy="3220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00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500" fill="hold"/>
                                        <p:tgtEl>
                                          <p:spTgt spid="2052"/>
                                        </p:tgtEl>
                                        <p:attrNameLst>
                                          <p:attrName>ppt_w</p:attrName>
                                        </p:attrNameLst>
                                      </p:cBhvr>
                                      <p:tavLst>
                                        <p:tav tm="0">
                                          <p:val>
                                            <p:fltVal val="0"/>
                                          </p:val>
                                        </p:tav>
                                        <p:tav tm="100000">
                                          <p:val>
                                            <p:strVal val="#ppt_w"/>
                                          </p:val>
                                        </p:tav>
                                      </p:tavLst>
                                    </p:anim>
                                    <p:anim calcmode="lin" valueType="num">
                                      <p:cBhvr>
                                        <p:cTn id="15" dur="500" fill="hold"/>
                                        <p:tgtEl>
                                          <p:spTgt spid="2052"/>
                                        </p:tgtEl>
                                        <p:attrNameLst>
                                          <p:attrName>ppt_h</p:attrName>
                                        </p:attrNameLst>
                                      </p:cBhvr>
                                      <p:tavLst>
                                        <p:tav tm="0">
                                          <p:val>
                                            <p:fltVal val="0"/>
                                          </p:val>
                                        </p:tav>
                                        <p:tav tm="100000">
                                          <p:val>
                                            <p:strVal val="#ppt_h"/>
                                          </p:val>
                                        </p:tav>
                                      </p:tavLst>
                                    </p:anim>
                                    <p:animEffect transition="in" filter="fade">
                                      <p:cBhvr>
                                        <p:cTn id="16" dur="500"/>
                                        <p:tgtEl>
                                          <p:spTgt spid="205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1656184"/>
          </a:xfrm>
        </p:spPr>
        <p:txBody>
          <a:bodyPr>
            <a:normAutofit/>
          </a:bodyPr>
          <a:lstStyle/>
          <a:p>
            <a:pPr marL="0" indent="0" algn="ctr">
              <a:buNone/>
            </a:pPr>
            <a:r>
              <a:rPr lang="es-CO" dirty="0" smtClean="0"/>
              <a:t>Ciertamente que la salvación es por gracia. La Biblia claramente dice que para ser salvos no necesitamos guardar los Mandamientos de Dios.</a:t>
            </a:r>
            <a:endParaRPr lang="es-CO" dirty="0"/>
          </a:p>
          <a:p>
            <a:endParaRPr lang="es-CO" dirty="0"/>
          </a:p>
        </p:txBody>
      </p:sp>
      <p:pic>
        <p:nvPicPr>
          <p:cNvPr id="3074" name="Picture 2" descr="http://t2.gstatic.com/images?q=tbn:ANd9GcRO-oZbJJIuhccu9CVSrTqxK7UKv_plqkX849RSKrge6kQzmSX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448" y="2276872"/>
            <a:ext cx="3916660" cy="289131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55575" y="2553905"/>
            <a:ext cx="4572000" cy="4401205"/>
          </a:xfrm>
          <a:prstGeom prst="rect">
            <a:avLst/>
          </a:prstGeom>
        </p:spPr>
        <p:txBody>
          <a:bodyPr>
            <a:spAutoFit/>
          </a:bodyPr>
          <a:lstStyle/>
          <a:p>
            <a:pPr algn="ctr"/>
            <a:r>
              <a:rPr lang="es-CO" sz="2800" dirty="0" smtClean="0">
                <a:solidFill>
                  <a:srgbClr val="FF0000"/>
                </a:solidFill>
              </a:rPr>
              <a:t>Mat.11:28</a:t>
            </a:r>
            <a:r>
              <a:rPr lang="es-CO" sz="2800" dirty="0" smtClean="0"/>
              <a:t>.</a:t>
            </a:r>
            <a:endParaRPr lang="es-CO" sz="2800" dirty="0"/>
          </a:p>
          <a:p>
            <a:pPr algn="ctr"/>
            <a:r>
              <a:rPr lang="es-CO" sz="2800" b="1" baseline="30000" dirty="0"/>
              <a:t>«</a:t>
            </a:r>
            <a:r>
              <a:rPr lang="es-CO" sz="2800" i="1" dirty="0">
                <a:solidFill>
                  <a:srgbClr val="0070C0"/>
                </a:solidFill>
              </a:rPr>
              <a:t>Venid a mí todos los que estáis trabajados y cargados, y yo os haré descansar</a:t>
            </a:r>
            <a:r>
              <a:rPr lang="es-CO" sz="2800" dirty="0"/>
              <a:t>». Esta es la invitación que </a:t>
            </a:r>
            <a:r>
              <a:rPr lang="es-CO" sz="2800" dirty="0" smtClean="0"/>
              <a:t>dirige </a:t>
            </a:r>
            <a:r>
              <a:rPr lang="es-CO" sz="2800" dirty="0"/>
              <a:t>Cristo </a:t>
            </a:r>
            <a:r>
              <a:rPr lang="es-CO" sz="2800" dirty="0" smtClean="0"/>
              <a:t>Jesús </a:t>
            </a:r>
            <a:r>
              <a:rPr lang="es-CO" sz="2800" dirty="0"/>
              <a:t>a toso los </a:t>
            </a:r>
            <a:r>
              <a:rPr lang="es-CO" sz="2800" dirty="0" smtClean="0"/>
              <a:t>hombres y mujeres </a:t>
            </a:r>
            <a:r>
              <a:rPr lang="es-CO" sz="2800" dirty="0"/>
              <a:t>en todas partes del mundo, no importa donde </a:t>
            </a:r>
            <a:r>
              <a:rPr lang="es-CO" sz="2800" dirty="0" smtClean="0"/>
              <a:t>estén </a:t>
            </a:r>
            <a:r>
              <a:rPr lang="es-CO" sz="2800" dirty="0"/>
              <a:t>o lo que haya hecho. </a:t>
            </a:r>
          </a:p>
        </p:txBody>
      </p:sp>
      <p:sp>
        <p:nvSpPr>
          <p:cNvPr id="6" name="5 Rectángulo"/>
          <p:cNvSpPr/>
          <p:nvPr/>
        </p:nvSpPr>
        <p:spPr>
          <a:xfrm>
            <a:off x="4727575" y="5168191"/>
            <a:ext cx="4272409" cy="2185214"/>
          </a:xfrm>
          <a:prstGeom prst="rect">
            <a:avLst/>
          </a:prstGeom>
        </p:spPr>
        <p:txBody>
          <a:bodyPr wrap="square">
            <a:spAutoFit/>
          </a:bodyPr>
          <a:lstStyle/>
          <a:p>
            <a:pPr algn="ctr"/>
            <a:r>
              <a:rPr lang="es-CO" sz="2000" b="1" dirty="0">
                <a:solidFill>
                  <a:srgbClr val="FF0000"/>
                </a:solidFill>
              </a:rPr>
              <a:t>La carga representa los pecados cometidos durante nuestra vida lejos de Dios, </a:t>
            </a:r>
            <a:r>
              <a:rPr lang="es-CO" sz="2000" b="1" dirty="0" smtClean="0">
                <a:solidFill>
                  <a:srgbClr val="FF0000"/>
                </a:solidFill>
              </a:rPr>
              <a:t>ocasionados </a:t>
            </a:r>
            <a:r>
              <a:rPr lang="es-CO" sz="2000" b="1" dirty="0">
                <a:solidFill>
                  <a:srgbClr val="FF0000"/>
                </a:solidFill>
              </a:rPr>
              <a:t>por la desobediencia a los Mandamientos de Dios.</a:t>
            </a:r>
          </a:p>
          <a:p>
            <a:endParaRPr lang="es-CO" dirty="0"/>
          </a:p>
          <a:p>
            <a:endParaRPr lang="es-CO" dirty="0"/>
          </a:p>
        </p:txBody>
      </p:sp>
    </p:spTree>
    <p:extLst>
      <p:ext uri="{BB962C8B-B14F-4D97-AF65-F5344CB8AC3E}">
        <p14:creationId xmlns:p14="http://schemas.microsoft.com/office/powerpoint/2010/main" val="232887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fade">
                                      <p:cBhvr>
                                        <p:cTn id="14" dur="2000"/>
                                        <p:tgtEl>
                                          <p:spTgt spid="3074"/>
                                        </p:tgtEl>
                                      </p:cBhvr>
                                    </p:animEffect>
                                    <p:anim calcmode="lin" valueType="num">
                                      <p:cBhvr>
                                        <p:cTn id="15" dur="2000" fill="hold"/>
                                        <p:tgtEl>
                                          <p:spTgt spid="3074"/>
                                        </p:tgtEl>
                                        <p:attrNameLst>
                                          <p:attrName>ppt_w</p:attrName>
                                        </p:attrNameLst>
                                      </p:cBhvr>
                                      <p:tavLst>
                                        <p:tav tm="0" fmla="#ppt_w*sin(2.5*pi*$)">
                                          <p:val>
                                            <p:fltVal val="0"/>
                                          </p:val>
                                        </p:tav>
                                        <p:tav tm="100000">
                                          <p:val>
                                            <p:fltVal val="1"/>
                                          </p:val>
                                        </p:tav>
                                      </p:tavLst>
                                    </p:anim>
                                    <p:anim calcmode="lin" valueType="num">
                                      <p:cBhvr>
                                        <p:cTn id="16" dur="2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554960" cy="3816423"/>
          </a:xfrm>
          <a:blipFill>
            <a:blip r:embed="rId2"/>
            <a:tile tx="0" ty="0" sx="100000" sy="100000" flip="none" algn="tl"/>
          </a:blipFill>
        </p:spPr>
        <p:txBody>
          <a:bodyPr>
            <a:normAutofit/>
          </a:bodyPr>
          <a:lstStyle/>
          <a:p>
            <a:pPr marL="0" indent="0" algn="ctr">
              <a:buNone/>
            </a:pPr>
            <a:r>
              <a:rPr lang="es-CO" b="1" baseline="30000" dirty="0" smtClean="0"/>
              <a:t> </a:t>
            </a:r>
            <a:r>
              <a:rPr lang="es-CO" b="1" dirty="0" smtClean="0"/>
              <a:t>  </a:t>
            </a:r>
            <a:r>
              <a:rPr lang="es-CO" sz="4000" b="1" dirty="0" smtClean="0"/>
              <a:t>P</a:t>
            </a:r>
            <a:r>
              <a:rPr lang="es-CO" sz="4000" dirty="0" smtClean="0"/>
              <a:t>orque </a:t>
            </a:r>
            <a:r>
              <a:rPr lang="es-CO" sz="4000" dirty="0"/>
              <a:t>por gracia sois salvos por medio de la fe; y esto no de vosotros, pues es don de Dios (es un regalo de Dios), </a:t>
            </a:r>
            <a:r>
              <a:rPr lang="es-CO" sz="4000" dirty="0" smtClean="0">
                <a:solidFill>
                  <a:srgbClr val="FF0000"/>
                </a:solidFill>
              </a:rPr>
              <a:t>Efe.2:8.</a:t>
            </a:r>
            <a:r>
              <a:rPr lang="es-CO" sz="4000" dirty="0" smtClean="0"/>
              <a:t> </a:t>
            </a:r>
          </a:p>
        </p:txBody>
      </p:sp>
      <p:pic>
        <p:nvPicPr>
          <p:cNvPr id="5122" name="Picture 2" descr="http://t3.gstatic.com/images?q=tbn:ANd9GcRazzdAnamXPqPx3Ge3Er7ZsLMtprSLzxCmUiV4tQo4yFeDu4_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548680"/>
            <a:ext cx="2880320"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653136"/>
            <a:ext cx="8280920" cy="1754326"/>
          </a:xfrm>
          <a:prstGeom prst="rect">
            <a:avLst/>
          </a:prstGeom>
        </p:spPr>
        <p:txBody>
          <a:bodyPr wrap="square">
            <a:spAutoFit/>
          </a:bodyPr>
          <a:lstStyle/>
          <a:p>
            <a:pPr algn="ctr"/>
            <a:r>
              <a:rPr lang="es-CO" sz="3600" dirty="0"/>
              <a:t>Lo </a:t>
            </a:r>
            <a:r>
              <a:rPr lang="es-CO" sz="3600" dirty="0" smtClean="0"/>
              <a:t>único </a:t>
            </a:r>
            <a:r>
              <a:rPr lang="es-CO" sz="3600" dirty="0"/>
              <a:t>que necesitamos </a:t>
            </a:r>
            <a:r>
              <a:rPr lang="es-CO" sz="3600" dirty="0" smtClean="0"/>
              <a:t>para ser salvos es </a:t>
            </a:r>
            <a:r>
              <a:rPr lang="es-CO" sz="3600" dirty="0"/>
              <a:t>tener fe el Él, dice el texto, reconocer que somos pecadores. </a:t>
            </a:r>
          </a:p>
        </p:txBody>
      </p:sp>
    </p:spTree>
    <p:extLst>
      <p:ext uri="{BB962C8B-B14F-4D97-AF65-F5344CB8AC3E}">
        <p14:creationId xmlns:p14="http://schemas.microsoft.com/office/powerpoint/2010/main" val="38256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Effect transition="in" filter="fade">
                                      <p:cBhvr>
                                        <p:cTn id="9" dur="500"/>
                                        <p:tgtEl>
                                          <p:spTgt spid="512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0246" y="278347"/>
            <a:ext cx="8229600" cy="2160240"/>
          </a:xfrm>
        </p:spPr>
        <p:txBody>
          <a:bodyPr>
            <a:normAutofit/>
          </a:bodyPr>
          <a:lstStyle/>
          <a:p>
            <a:pPr marL="0" indent="0" algn="ctr">
              <a:buNone/>
            </a:pPr>
            <a:r>
              <a:rPr lang="es-CO" dirty="0" smtClean="0"/>
              <a:t>Al considerar lo que Cristo hizo por nosotros, al observar lo que Él hizo por amor a nosotros, como siendo el Creador de todas las cosas según lo registra </a:t>
            </a:r>
            <a:r>
              <a:rPr lang="es-CO" dirty="0" smtClean="0">
                <a:solidFill>
                  <a:srgbClr val="FF0000"/>
                </a:solidFill>
              </a:rPr>
              <a:t>(</a:t>
            </a:r>
            <a:r>
              <a:rPr lang="es-CO" dirty="0">
                <a:solidFill>
                  <a:srgbClr val="FF0000"/>
                </a:solidFill>
              </a:rPr>
              <a:t>J</a:t>
            </a:r>
            <a:r>
              <a:rPr lang="es-CO" dirty="0" smtClean="0">
                <a:solidFill>
                  <a:srgbClr val="FF0000"/>
                </a:solidFill>
              </a:rPr>
              <a:t>uan 1:1-3,14).</a:t>
            </a:r>
          </a:p>
        </p:txBody>
      </p:sp>
      <p:sp>
        <p:nvSpPr>
          <p:cNvPr id="4" name="3 Rectángulo"/>
          <p:cNvSpPr/>
          <p:nvPr/>
        </p:nvSpPr>
        <p:spPr>
          <a:xfrm>
            <a:off x="272551" y="2438587"/>
            <a:ext cx="5883623" cy="4401205"/>
          </a:xfrm>
          <a:prstGeom prst="rect">
            <a:avLst/>
          </a:prstGeom>
        </p:spPr>
        <p:txBody>
          <a:bodyPr wrap="square">
            <a:spAutoFit/>
          </a:bodyPr>
          <a:lstStyle/>
          <a:p>
            <a:pPr algn="ctr"/>
            <a:r>
              <a:rPr lang="es-CO" sz="2800" dirty="0"/>
              <a:t>En el principio era el Verbo, el Verbo estaba con Dios  y el Verbo era Dios.</a:t>
            </a:r>
            <a:r>
              <a:rPr lang="es-CO" sz="2800" b="1" baseline="30000" dirty="0"/>
              <a:t>2 </a:t>
            </a:r>
            <a:r>
              <a:rPr lang="es-CO" sz="2800" dirty="0"/>
              <a:t>Este estaba en el principio con Dios. </a:t>
            </a:r>
            <a:r>
              <a:rPr lang="es-CO" sz="2800" b="1" baseline="30000" dirty="0"/>
              <a:t>3 </a:t>
            </a:r>
            <a:r>
              <a:rPr lang="es-CO" sz="2800" dirty="0"/>
              <a:t>Todas las cosas por medio de él fueron hechas,  y sin él nada de lo que ha sido hecho fue hecho</a:t>
            </a:r>
            <a:r>
              <a:rPr lang="es-CO" sz="2800" dirty="0" smtClean="0"/>
              <a:t>.</a:t>
            </a:r>
          </a:p>
          <a:p>
            <a:pPr algn="ctr"/>
            <a:r>
              <a:rPr lang="es-CO" sz="2800" dirty="0" smtClean="0"/>
              <a:t> </a:t>
            </a:r>
            <a:r>
              <a:rPr lang="es-CO" sz="2800" b="1" baseline="30000" dirty="0"/>
              <a:t>14 </a:t>
            </a:r>
            <a:r>
              <a:rPr lang="es-CO" sz="2800" dirty="0"/>
              <a:t>Y el Verbo se hizo carne y habitó entre nosotros lleno de gracia y de verdad;</a:t>
            </a:r>
            <a:r>
              <a:rPr lang="es-CO" sz="2800" baseline="30000" dirty="0"/>
              <a:t> </a:t>
            </a:r>
            <a:r>
              <a:rPr lang="es-CO" sz="2800" dirty="0"/>
              <a:t>y vimos su gloria,</a:t>
            </a:r>
            <a:r>
              <a:rPr lang="es-CO" sz="2800" baseline="30000" dirty="0"/>
              <a:t> </a:t>
            </a:r>
            <a:r>
              <a:rPr lang="es-CO" sz="2800" dirty="0"/>
              <a:t>gloria como del unigénito del Padre.</a:t>
            </a:r>
          </a:p>
        </p:txBody>
      </p:sp>
      <p:pic>
        <p:nvPicPr>
          <p:cNvPr id="6148" name="Picture 4" descr="http://t2.gstatic.com/images?q=tbn:ANd9GcR1TvdP5dPx16MJlMrHx7TSgpDHS8BL8t-t4URYIMAtRsE6Oh2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6107" y="2492896"/>
            <a:ext cx="2571255" cy="187220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t0.gstatic.com/images?q=tbn:ANd9GcTKIcwM86WWncf6D2EaJjd3t8bCLfYPlPBQ4mrKylQ9v_a7yHMl5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3622" y="4581128"/>
            <a:ext cx="2016224" cy="2043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1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148"/>
                                        </p:tgtEl>
                                        <p:attrNameLst>
                                          <p:attrName>style.visibility</p:attrName>
                                        </p:attrNameLst>
                                      </p:cBhvr>
                                      <p:to>
                                        <p:strVal val="visible"/>
                                      </p:to>
                                    </p:set>
                                    <p:anim calcmode="lin" valueType="num">
                                      <p:cBhvr>
                                        <p:cTn id="14" dur="500" fill="hold"/>
                                        <p:tgtEl>
                                          <p:spTgt spid="6148"/>
                                        </p:tgtEl>
                                        <p:attrNameLst>
                                          <p:attrName>ppt_w</p:attrName>
                                        </p:attrNameLst>
                                      </p:cBhvr>
                                      <p:tavLst>
                                        <p:tav tm="0">
                                          <p:val>
                                            <p:fltVal val="0"/>
                                          </p:val>
                                        </p:tav>
                                        <p:tav tm="100000">
                                          <p:val>
                                            <p:strVal val="#ppt_w"/>
                                          </p:val>
                                        </p:tav>
                                      </p:tavLst>
                                    </p:anim>
                                    <p:anim calcmode="lin" valueType="num">
                                      <p:cBhvr>
                                        <p:cTn id="15" dur="500" fill="hold"/>
                                        <p:tgtEl>
                                          <p:spTgt spid="6148"/>
                                        </p:tgtEl>
                                        <p:attrNameLst>
                                          <p:attrName>ppt_h</p:attrName>
                                        </p:attrNameLst>
                                      </p:cBhvr>
                                      <p:tavLst>
                                        <p:tav tm="0">
                                          <p:val>
                                            <p:fltVal val="0"/>
                                          </p:val>
                                        </p:tav>
                                        <p:tav tm="100000">
                                          <p:val>
                                            <p:strVal val="#ppt_h"/>
                                          </p:val>
                                        </p:tav>
                                      </p:tavLst>
                                    </p:anim>
                                    <p:animEffect transition="in" filter="fade">
                                      <p:cBhvr>
                                        <p:cTn id="16" dur="500"/>
                                        <p:tgtEl>
                                          <p:spTgt spid="614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150"/>
                                        </p:tgtEl>
                                        <p:attrNameLst>
                                          <p:attrName>style.visibility</p:attrName>
                                        </p:attrNameLst>
                                      </p:cBhvr>
                                      <p:to>
                                        <p:strVal val="visible"/>
                                      </p:to>
                                    </p:set>
                                    <p:anim calcmode="lin" valueType="num">
                                      <p:cBhvr>
                                        <p:cTn id="21" dur="500" fill="hold"/>
                                        <p:tgtEl>
                                          <p:spTgt spid="6150"/>
                                        </p:tgtEl>
                                        <p:attrNameLst>
                                          <p:attrName>ppt_w</p:attrName>
                                        </p:attrNameLst>
                                      </p:cBhvr>
                                      <p:tavLst>
                                        <p:tav tm="0">
                                          <p:val>
                                            <p:fltVal val="0"/>
                                          </p:val>
                                        </p:tav>
                                        <p:tav tm="100000">
                                          <p:val>
                                            <p:strVal val="#ppt_w"/>
                                          </p:val>
                                        </p:tav>
                                      </p:tavLst>
                                    </p:anim>
                                    <p:anim calcmode="lin" valueType="num">
                                      <p:cBhvr>
                                        <p:cTn id="22" dur="500" fill="hold"/>
                                        <p:tgtEl>
                                          <p:spTgt spid="6150"/>
                                        </p:tgtEl>
                                        <p:attrNameLst>
                                          <p:attrName>ppt_h</p:attrName>
                                        </p:attrNameLst>
                                      </p:cBhvr>
                                      <p:tavLst>
                                        <p:tav tm="0">
                                          <p:val>
                                            <p:fltVal val="0"/>
                                          </p:val>
                                        </p:tav>
                                        <p:tav tm="100000">
                                          <p:val>
                                            <p:strVal val="#ppt_h"/>
                                          </p:val>
                                        </p:tav>
                                      </p:tavLst>
                                    </p:anim>
                                    <p:animEffect transition="in" filter="fade">
                                      <p:cBhvr>
                                        <p:cTn id="23"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770984" cy="4032448"/>
          </a:xfrm>
        </p:spPr>
        <p:txBody>
          <a:bodyPr>
            <a:normAutofit fontScale="92500" lnSpcReduction="20000"/>
          </a:bodyPr>
          <a:lstStyle/>
          <a:p>
            <a:pPr marL="0" indent="0" algn="ctr">
              <a:buNone/>
            </a:pPr>
            <a:r>
              <a:rPr lang="es-CO" dirty="0"/>
              <a:t>El cual </a:t>
            </a:r>
            <a:r>
              <a:rPr lang="es-CO" dirty="0" smtClean="0"/>
              <a:t>(Cristo) es </a:t>
            </a:r>
            <a:r>
              <a:rPr lang="es-CO" dirty="0"/>
              <a:t>la imagen del Dios invisible, el primogénito de toda criatura. </a:t>
            </a:r>
            <a:r>
              <a:rPr lang="es-CO" b="1" baseline="30000" dirty="0" smtClean="0"/>
              <a:t>16 </a:t>
            </a:r>
            <a:r>
              <a:rPr lang="es-CO" dirty="0"/>
              <a:t>Porque por Él </a:t>
            </a:r>
            <a:r>
              <a:rPr lang="es-CO" dirty="0" smtClean="0"/>
              <a:t>(por Cristo) fueron </a:t>
            </a:r>
            <a:r>
              <a:rPr lang="es-CO" dirty="0"/>
              <a:t>creadas todas las cosas, las que hay en el cielo y las que hay en la tierra, visibles e invisibles; sean tronos, sean dominios, sean principados, sean potestades; todo fue creado por Él </a:t>
            </a:r>
            <a:r>
              <a:rPr lang="es-CO" dirty="0" smtClean="0"/>
              <a:t>(por Cristo) y </a:t>
            </a:r>
            <a:r>
              <a:rPr lang="es-CO" dirty="0"/>
              <a:t>para </a:t>
            </a:r>
            <a:r>
              <a:rPr lang="es-CO" dirty="0" smtClean="0"/>
              <a:t>Él.</a:t>
            </a:r>
            <a:r>
              <a:rPr lang="es-CO" dirty="0"/>
              <a:t> </a:t>
            </a:r>
          </a:p>
        </p:txBody>
      </p:sp>
      <p:pic>
        <p:nvPicPr>
          <p:cNvPr id="7170" name="Picture 2" descr="http://t0.gstatic.com/images?q=tbn:ANd9GcQaYR-OR6xGxdD1Vb8d9SZGEBlvj-XvDjvD-iBnB0unj2jIY1Np4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548680"/>
            <a:ext cx="2736304" cy="343202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869160"/>
            <a:ext cx="8568952" cy="1077218"/>
          </a:xfrm>
          <a:prstGeom prst="rect">
            <a:avLst/>
          </a:prstGeom>
        </p:spPr>
        <p:txBody>
          <a:bodyPr wrap="square">
            <a:spAutoFit/>
          </a:bodyPr>
          <a:lstStyle/>
          <a:p>
            <a:pPr algn="ctr"/>
            <a:r>
              <a:rPr lang="es-CO" sz="3200" b="1" baseline="30000" dirty="0"/>
              <a:t>17 </a:t>
            </a:r>
            <a:r>
              <a:rPr lang="es-CO" sz="3200" dirty="0"/>
              <a:t>Y </a:t>
            </a:r>
            <a:r>
              <a:rPr lang="es-CO" sz="3200" dirty="0" smtClean="0"/>
              <a:t>É </a:t>
            </a:r>
            <a:r>
              <a:rPr lang="es-CO" sz="3200" dirty="0"/>
              <a:t>es antes de todas las cosas, y todas las cosas por Él subsisten; </a:t>
            </a:r>
            <a:r>
              <a:rPr lang="es-CO" sz="3200" dirty="0">
                <a:solidFill>
                  <a:srgbClr val="FF0000"/>
                </a:solidFill>
              </a:rPr>
              <a:t>(Colosenses 1:15-17).</a:t>
            </a:r>
          </a:p>
        </p:txBody>
      </p:sp>
    </p:spTree>
    <p:extLst>
      <p:ext uri="{BB962C8B-B14F-4D97-AF65-F5344CB8AC3E}">
        <p14:creationId xmlns:p14="http://schemas.microsoft.com/office/powerpoint/2010/main" val="904214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554960" cy="6525344"/>
          </a:xfrm>
        </p:spPr>
        <p:txBody>
          <a:bodyPr>
            <a:normAutofit/>
          </a:bodyPr>
          <a:lstStyle/>
          <a:p>
            <a:pPr marL="0" indent="0" algn="ctr">
              <a:buNone/>
            </a:pPr>
            <a:r>
              <a:rPr lang="es-CO" dirty="0" smtClean="0">
                <a:solidFill>
                  <a:srgbClr val="FF0000"/>
                </a:solidFill>
              </a:rPr>
              <a:t>Filipenses 2: 5-8</a:t>
            </a:r>
            <a:r>
              <a:rPr lang="es-CO" dirty="0" smtClean="0"/>
              <a:t>. </a:t>
            </a:r>
            <a:r>
              <a:rPr lang="es-CO" dirty="0"/>
              <a:t>Haya, pues, en vosotros este sentir que hubo también en Cristo Jesús; </a:t>
            </a:r>
            <a:r>
              <a:rPr lang="es-CO" b="1" baseline="30000" dirty="0" smtClean="0"/>
              <a:t>6 </a:t>
            </a:r>
            <a:r>
              <a:rPr lang="es-CO" dirty="0"/>
              <a:t>el cual, siendo en forma de Dios, no tuvo por usurpación el ser igual a </a:t>
            </a:r>
            <a:r>
              <a:rPr lang="es-CO" dirty="0" smtClean="0"/>
              <a:t>Dios;</a:t>
            </a:r>
            <a:r>
              <a:rPr lang="es-CO" dirty="0"/>
              <a:t> </a:t>
            </a:r>
            <a:r>
              <a:rPr lang="es-CO" b="1" baseline="30000" dirty="0" smtClean="0"/>
              <a:t>7 </a:t>
            </a:r>
            <a:r>
              <a:rPr lang="es-CO" dirty="0"/>
              <a:t>sino que se </a:t>
            </a:r>
            <a:r>
              <a:rPr lang="es-CO" i="1" dirty="0">
                <a:solidFill>
                  <a:srgbClr val="0070C0"/>
                </a:solidFill>
              </a:rPr>
              <a:t>despojó a sí mismo</a:t>
            </a:r>
            <a:r>
              <a:rPr lang="es-CO" dirty="0"/>
              <a:t>, tomando forma de siervo, hecho semejante a los hombres; </a:t>
            </a:r>
            <a:r>
              <a:rPr lang="es-CO" b="1" baseline="30000" dirty="0" smtClean="0"/>
              <a:t>8 </a:t>
            </a:r>
            <a:r>
              <a:rPr lang="es-CO" dirty="0"/>
              <a:t>y hallado en la condición de hombre, se </a:t>
            </a:r>
            <a:r>
              <a:rPr lang="es-CO" i="1" dirty="0">
                <a:solidFill>
                  <a:srgbClr val="0070C0"/>
                </a:solidFill>
              </a:rPr>
              <a:t>humilló</a:t>
            </a:r>
            <a:r>
              <a:rPr lang="es-CO" dirty="0"/>
              <a:t> a sí mismo, haciéndose </a:t>
            </a:r>
            <a:r>
              <a:rPr lang="es-CO" i="1" dirty="0">
                <a:solidFill>
                  <a:srgbClr val="0070C0"/>
                </a:solidFill>
              </a:rPr>
              <a:t>obediente hasta la muerte</a:t>
            </a:r>
            <a:r>
              <a:rPr lang="es-CO" dirty="0"/>
              <a:t>, y muerte de cruz.</a:t>
            </a:r>
          </a:p>
        </p:txBody>
      </p:sp>
      <p:pic>
        <p:nvPicPr>
          <p:cNvPr id="9218" name="Picture 2" descr="http://t2.gstatic.com/images?q=tbn:ANd9GcQRUPXVgnOnyO30capf_Vux72kv7s3jLOZGVaeqsnqjlh4ChzE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692696"/>
            <a:ext cx="2664296" cy="277122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84168" y="3645024"/>
            <a:ext cx="3059832" cy="3046988"/>
          </a:xfrm>
          <a:prstGeom prst="rect">
            <a:avLst/>
          </a:prstGeom>
        </p:spPr>
        <p:txBody>
          <a:bodyPr wrap="square">
            <a:spAutoFit/>
          </a:bodyPr>
          <a:lstStyle/>
          <a:p>
            <a:pPr algn="ctr"/>
            <a:r>
              <a:rPr lang="es-CO" sz="2400" b="1" dirty="0" smtClean="0">
                <a:solidFill>
                  <a:srgbClr val="FF0000"/>
                </a:solidFill>
              </a:rPr>
              <a:t> </a:t>
            </a:r>
            <a:r>
              <a:rPr lang="es-CO" sz="2400" b="1" dirty="0">
                <a:solidFill>
                  <a:srgbClr val="FF0000"/>
                </a:solidFill>
              </a:rPr>
              <a:t>Todos estos pasos los dio Cristo,  siendo Dios, se rebajó hasta la cruz, lo que tu y yo debíamos sufrir por nuestros pecados los padeció Él en nuestro lugar, para salvarnos. </a:t>
            </a:r>
          </a:p>
        </p:txBody>
      </p:sp>
    </p:spTree>
    <p:extLst>
      <p:ext uri="{BB962C8B-B14F-4D97-AF65-F5344CB8AC3E}">
        <p14:creationId xmlns:p14="http://schemas.microsoft.com/office/powerpoint/2010/main" val="186224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 fill="hold"/>
                                        <p:tgtEl>
                                          <p:spTgt spid="9218"/>
                                        </p:tgtEl>
                                        <p:attrNameLst>
                                          <p:attrName>ppt_w</p:attrName>
                                        </p:attrNameLst>
                                      </p:cBhvr>
                                      <p:tavLst>
                                        <p:tav tm="0">
                                          <p:val>
                                            <p:fltVal val="0"/>
                                          </p:val>
                                        </p:tav>
                                        <p:tav tm="100000">
                                          <p:val>
                                            <p:strVal val="#ppt_w"/>
                                          </p:val>
                                        </p:tav>
                                      </p:tavLst>
                                    </p:anim>
                                    <p:anim calcmode="lin" valueType="num">
                                      <p:cBhvr>
                                        <p:cTn id="8" dur="500" fill="hold"/>
                                        <p:tgtEl>
                                          <p:spTgt spid="9218"/>
                                        </p:tgtEl>
                                        <p:attrNameLst>
                                          <p:attrName>ppt_h</p:attrName>
                                        </p:attrNameLst>
                                      </p:cBhvr>
                                      <p:tavLst>
                                        <p:tav tm="0">
                                          <p:val>
                                            <p:fltVal val="0"/>
                                          </p:val>
                                        </p:tav>
                                        <p:tav tm="100000">
                                          <p:val>
                                            <p:strVal val="#ppt_h"/>
                                          </p:val>
                                        </p:tav>
                                      </p:tavLst>
                                    </p:anim>
                                    <p:animEffect transition="in" filter="fade">
                                      <p:cBhvr>
                                        <p:cTn id="9" dur="500"/>
                                        <p:tgtEl>
                                          <p:spTgt spid="92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266928" cy="6340771"/>
          </a:xfrm>
        </p:spPr>
        <p:txBody>
          <a:bodyPr>
            <a:normAutofit fontScale="92500" lnSpcReduction="10000"/>
          </a:bodyPr>
          <a:lstStyle/>
          <a:p>
            <a:pPr marL="0" indent="0" algn="ctr">
              <a:buNone/>
            </a:pPr>
            <a:r>
              <a:rPr lang="es-CO" dirty="0" smtClean="0"/>
              <a:t>Nosotros, miserables pecadores, al considerar a nuestro Creador, como, por amor a nosotros se despojó de su gloria en el cielo al lado de su Padre, y vino a la tierra a morir en nuestro lugar con el fin de que nosotros tuviésemos vida eterna, lo aceptamos como nuestro Salvador tal como estamos, llenos de pecado, Él </a:t>
            </a:r>
            <a:r>
              <a:rPr lang="es-CO" dirty="0"/>
              <a:t>n</a:t>
            </a:r>
            <a:r>
              <a:rPr lang="es-CO" dirty="0" smtClean="0"/>
              <a:t>os perdona, y nuestra hoja de vida queda limpia como si nunca hubiésemos pecado.</a:t>
            </a:r>
          </a:p>
          <a:p>
            <a:endParaRPr lang="es-CO" dirty="0"/>
          </a:p>
          <a:p>
            <a:pPr marL="0" indent="0">
              <a:buNone/>
            </a:pPr>
            <a:endParaRPr lang="es-CO" dirty="0"/>
          </a:p>
        </p:txBody>
      </p:sp>
      <p:sp>
        <p:nvSpPr>
          <p:cNvPr id="4" name="3 Rectángulo"/>
          <p:cNvSpPr/>
          <p:nvPr/>
        </p:nvSpPr>
        <p:spPr>
          <a:xfrm>
            <a:off x="5724128" y="4166879"/>
            <a:ext cx="3203848" cy="2308324"/>
          </a:xfrm>
          <a:prstGeom prst="rect">
            <a:avLst/>
          </a:prstGeom>
        </p:spPr>
        <p:txBody>
          <a:bodyPr wrap="square">
            <a:spAutoFit/>
          </a:bodyPr>
          <a:lstStyle/>
          <a:p>
            <a:pPr algn="ctr"/>
            <a:r>
              <a:rPr lang="es-CO" sz="2400" b="1" dirty="0">
                <a:solidFill>
                  <a:srgbClr val="FF0000"/>
                </a:solidFill>
              </a:rPr>
              <a:t>Ahora Él nos </a:t>
            </a:r>
            <a:r>
              <a:rPr lang="es-CO" sz="2400" b="1" dirty="0" smtClean="0">
                <a:solidFill>
                  <a:srgbClr val="FF0000"/>
                </a:solidFill>
              </a:rPr>
              <a:t>dice: Todo esto lo hice por ti:  </a:t>
            </a:r>
            <a:r>
              <a:rPr lang="es-CO" sz="2400" b="1" dirty="0">
                <a:solidFill>
                  <a:srgbClr val="FF0000"/>
                </a:solidFill>
              </a:rPr>
              <a:t>«Si </a:t>
            </a:r>
            <a:r>
              <a:rPr lang="es-CO" sz="2400" b="1" dirty="0" smtClean="0">
                <a:solidFill>
                  <a:srgbClr val="FF0000"/>
                </a:solidFill>
              </a:rPr>
              <a:t>(de veras) me amáis, </a:t>
            </a:r>
            <a:r>
              <a:rPr lang="es-CO" sz="2400" b="1" dirty="0">
                <a:solidFill>
                  <a:srgbClr val="FF0000"/>
                </a:solidFill>
              </a:rPr>
              <a:t>guardad </a:t>
            </a:r>
            <a:r>
              <a:rPr lang="es-CO" sz="2400" b="1" u="sng" dirty="0">
                <a:solidFill>
                  <a:srgbClr val="FF0000"/>
                </a:solidFill>
              </a:rPr>
              <a:t>mis</a:t>
            </a:r>
            <a:r>
              <a:rPr lang="es-CO" sz="2400" b="1" dirty="0">
                <a:solidFill>
                  <a:srgbClr val="FF0000"/>
                </a:solidFill>
              </a:rPr>
              <a:t> mandamientos» </a:t>
            </a:r>
            <a:endParaRPr lang="es-CO" sz="2400" b="1" dirty="0" smtClean="0">
              <a:solidFill>
                <a:srgbClr val="FF0000"/>
              </a:solidFill>
            </a:endParaRPr>
          </a:p>
          <a:p>
            <a:pPr algn="ctr"/>
            <a:r>
              <a:rPr lang="es-CO" sz="2400" dirty="0" smtClean="0"/>
              <a:t>(</a:t>
            </a:r>
            <a:r>
              <a:rPr lang="es-CO" sz="2400" dirty="0"/>
              <a:t>Juan </a:t>
            </a:r>
            <a:r>
              <a:rPr lang="es-CO" sz="2400" dirty="0" smtClean="0"/>
              <a:t>14:15).</a:t>
            </a:r>
            <a:endParaRPr lang="es-CO" sz="2400" dirty="0"/>
          </a:p>
        </p:txBody>
      </p:sp>
      <p:pic>
        <p:nvPicPr>
          <p:cNvPr id="10242" name="Picture 2" descr="http://t0.gstatic.com/images?q=tbn:ANd9GcQoOS-K_bMGWLCliB8iK74BAHukD1GKjnHtBomxvOdLDVjStxW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76672"/>
            <a:ext cx="3203848" cy="3461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1908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122912" cy="3168352"/>
          </a:xfrm>
        </p:spPr>
        <p:txBody>
          <a:bodyPr>
            <a:normAutofit fontScale="85000" lnSpcReduction="10000"/>
          </a:bodyPr>
          <a:lstStyle/>
          <a:p>
            <a:pPr marL="0" indent="0">
              <a:buNone/>
            </a:pPr>
            <a:r>
              <a:rPr lang="es-CO" dirty="0" smtClean="0"/>
              <a:t>Ahora, después de que escuchamos su llamado a ir a Él, y descargamos en Él nuestros pecados, nuestra hoja de vida queda limpia, como si nunca hubiésemos transgredido ninguno de sus Mandamientos, habiéndolos transgredido, Él nos dice: </a:t>
            </a:r>
          </a:p>
        </p:txBody>
      </p:sp>
      <p:sp>
        <p:nvSpPr>
          <p:cNvPr id="4" name="3 Rectángulo"/>
          <p:cNvSpPr/>
          <p:nvPr/>
        </p:nvSpPr>
        <p:spPr>
          <a:xfrm>
            <a:off x="4067944" y="3573016"/>
            <a:ext cx="4572000" cy="3046988"/>
          </a:xfrm>
          <a:prstGeom prst="rect">
            <a:avLst/>
          </a:prstGeom>
        </p:spPr>
        <p:txBody>
          <a:bodyPr>
            <a:spAutoFit/>
          </a:bodyPr>
          <a:lstStyle/>
          <a:p>
            <a:pPr algn="ctr"/>
            <a:r>
              <a:rPr lang="es-CO" sz="3200" b="1" dirty="0" smtClean="0">
                <a:solidFill>
                  <a:srgbClr val="FF0000"/>
                </a:solidFill>
              </a:rPr>
              <a:t>«</a:t>
            </a:r>
            <a:r>
              <a:rPr lang="es-CO" sz="3200" dirty="0">
                <a:solidFill>
                  <a:srgbClr val="FF0000"/>
                </a:solidFill>
              </a:rPr>
              <a:t>Cargad con mi yugo y aprended de mí, porque soy manso y humilde de corazón, y hallaréis reposo para vosotros</a:t>
            </a:r>
            <a:r>
              <a:rPr lang="es-CO" sz="3200" dirty="0" smtClean="0">
                <a:solidFill>
                  <a:srgbClr val="FF0000"/>
                </a:solidFill>
              </a:rPr>
              <a:t>»</a:t>
            </a:r>
            <a:r>
              <a:rPr lang="es-CO" sz="3200" b="1" dirty="0">
                <a:solidFill>
                  <a:srgbClr val="FF0000"/>
                </a:solidFill>
              </a:rPr>
              <a:t> </a:t>
            </a:r>
            <a:endParaRPr lang="es-CO" sz="3200" b="1" dirty="0" smtClean="0">
              <a:solidFill>
                <a:srgbClr val="FF0000"/>
              </a:solidFill>
            </a:endParaRPr>
          </a:p>
          <a:p>
            <a:pPr algn="ctr"/>
            <a:r>
              <a:rPr lang="es-CO" sz="3200" b="1" dirty="0" smtClean="0"/>
              <a:t>Mateo </a:t>
            </a:r>
            <a:r>
              <a:rPr lang="es-CO" sz="3200" b="1" dirty="0"/>
              <a:t>11:29. </a:t>
            </a:r>
            <a:r>
              <a:rPr lang="es-CO" sz="3200" dirty="0" smtClean="0"/>
              <a:t>;</a:t>
            </a:r>
            <a:endParaRPr lang="es-CO" sz="3200" dirty="0"/>
          </a:p>
        </p:txBody>
      </p:sp>
      <p:pic>
        <p:nvPicPr>
          <p:cNvPr id="5" name="Picture 4" descr="http://t3.gstatic.com/images?q=tbn:ANd9GcT6B8gvCESeN9QeVcpSBRJNeNjWFqOd7XuCrbWuUuEQHGiEWo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15" y="3789040"/>
            <a:ext cx="3309381"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http://t1.gstatic.com/images?q=tbn:ANd9GcS5FopxcSggCJVXvsj0pVMUXx4hMXT-OZrwYlapNFjd692-4tTX7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404664"/>
            <a:ext cx="2627784" cy="2836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69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l"/>
            <a:r>
              <a:rPr lang="es-CO" sz="6600" b="1" i="1" dirty="0" smtClean="0">
                <a:solidFill>
                  <a:srgbClr val="002060"/>
                </a:solidFill>
              </a:rPr>
              <a:t>ANTES     Y     DESPUÉS</a:t>
            </a:r>
            <a:endParaRPr lang="es-CO" sz="6600" b="1" i="1" dirty="0">
              <a:solidFill>
                <a:srgbClr val="002060"/>
              </a:solidFill>
            </a:endParaRPr>
          </a:p>
        </p:txBody>
      </p:sp>
      <p:pic>
        <p:nvPicPr>
          <p:cNvPr id="1026" name="Picture 2" descr="http://t3.gstatic.com/images?q=tbn:ANd9GcT3Cb6NbLdMVZ0EcWnRj-ibNcvB_v6kkDJ7LVkkHF6TPeTN1i4Cm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87" y="1755231"/>
            <a:ext cx="2760113" cy="361276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419872" y="2523542"/>
            <a:ext cx="1800200" cy="2062103"/>
          </a:xfrm>
          <a:prstGeom prst="rect">
            <a:avLst/>
          </a:prstGeom>
        </p:spPr>
        <p:txBody>
          <a:bodyPr wrap="square">
            <a:spAutoFit/>
          </a:bodyPr>
          <a:lstStyle/>
          <a:p>
            <a:pPr algn="ctr"/>
            <a:r>
              <a:rPr lang="es-CO" sz="3200" b="1" dirty="0">
                <a:solidFill>
                  <a:srgbClr val="FF0000"/>
                </a:solidFill>
              </a:rPr>
              <a:t>Después de conocer a Cristo</a:t>
            </a:r>
          </a:p>
        </p:txBody>
      </p:sp>
      <p:sp>
        <p:nvSpPr>
          <p:cNvPr id="5" name="4 Rectángulo"/>
          <p:cNvSpPr/>
          <p:nvPr/>
        </p:nvSpPr>
        <p:spPr>
          <a:xfrm>
            <a:off x="7308304" y="2708920"/>
            <a:ext cx="1835696" cy="1631216"/>
          </a:xfrm>
          <a:prstGeom prst="rect">
            <a:avLst/>
          </a:prstGeom>
        </p:spPr>
        <p:txBody>
          <a:bodyPr wrap="square">
            <a:spAutoFit/>
          </a:bodyPr>
          <a:lstStyle/>
          <a:p>
            <a:pPr algn="ctr"/>
            <a:r>
              <a:rPr lang="es-CO" sz="3200" b="1" dirty="0">
                <a:solidFill>
                  <a:srgbClr val="FF0000"/>
                </a:solidFill>
              </a:rPr>
              <a:t>«</a:t>
            </a:r>
            <a:r>
              <a:rPr lang="es-CO" sz="3200" b="1" dirty="0" smtClean="0">
                <a:solidFill>
                  <a:srgbClr val="FF0000"/>
                </a:solidFill>
              </a:rPr>
              <a:t>YO haré lo que tu quieras</a:t>
            </a:r>
            <a:r>
              <a:rPr lang="es-CO" sz="3600" b="1" dirty="0" smtClean="0">
                <a:solidFill>
                  <a:srgbClr val="FF0000"/>
                </a:solidFill>
              </a:rPr>
              <a:t>»</a:t>
            </a:r>
            <a:endParaRPr lang="es-CO" sz="4000" b="1" dirty="0">
              <a:solidFill>
                <a:srgbClr val="FF0000"/>
              </a:solidFill>
            </a:endParaRPr>
          </a:p>
        </p:txBody>
      </p:sp>
      <p:pic>
        <p:nvPicPr>
          <p:cNvPr id="1028" name="Picture 4" descr="http://t2.gstatic.com/images?q=tbn:ANd9GcSvOTTLo3dnGcKlwwIORmf5LDB5051tV6zkvOU7YQkBBQ2LHP_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210594"/>
            <a:ext cx="2088232" cy="2802582"/>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51520" y="5517232"/>
            <a:ext cx="8568952" cy="954107"/>
          </a:xfrm>
          <a:prstGeom prst="rect">
            <a:avLst/>
          </a:prstGeom>
        </p:spPr>
        <p:txBody>
          <a:bodyPr wrap="square">
            <a:spAutoFit/>
          </a:bodyPr>
          <a:lstStyle/>
          <a:p>
            <a:pPr algn="ctr"/>
            <a:r>
              <a:rPr lang="es-CO" sz="2800" b="1" i="1" dirty="0" smtClean="0">
                <a:solidFill>
                  <a:srgbClr val="FF0000"/>
                </a:solidFill>
              </a:rPr>
              <a:t>El </a:t>
            </a:r>
            <a:r>
              <a:rPr lang="es-CO" sz="2800" b="1" i="1" dirty="0">
                <a:solidFill>
                  <a:srgbClr val="FF0000"/>
                </a:solidFill>
              </a:rPr>
              <a:t>principio de la humildad consiste en estar dispuesto a obedecer todo lo que Dios ordena en su Palabra</a:t>
            </a:r>
          </a:p>
        </p:txBody>
      </p:sp>
    </p:spTree>
    <p:extLst>
      <p:ext uri="{BB962C8B-B14F-4D97-AF65-F5344CB8AC3E}">
        <p14:creationId xmlns:p14="http://schemas.microsoft.com/office/powerpoint/2010/main" val="200414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956" y="4769768"/>
            <a:ext cx="8229600" cy="2088232"/>
          </a:xfrm>
        </p:spPr>
        <p:txBody>
          <a:bodyPr>
            <a:normAutofit fontScale="85000" lnSpcReduction="10000"/>
          </a:bodyPr>
          <a:lstStyle/>
          <a:p>
            <a:pPr marL="0" indent="0" algn="ctr">
              <a:buNone/>
            </a:pPr>
            <a:r>
              <a:rPr lang="es-CO" b="1" i="1" dirty="0">
                <a:solidFill>
                  <a:srgbClr val="FF0000"/>
                </a:solidFill>
              </a:rPr>
              <a:t>Antes de </a:t>
            </a:r>
            <a:r>
              <a:rPr lang="es-CO" b="1" i="1" dirty="0" smtClean="0">
                <a:solidFill>
                  <a:srgbClr val="FF0000"/>
                </a:solidFill>
              </a:rPr>
              <a:t>entregarnos </a:t>
            </a:r>
            <a:r>
              <a:rPr lang="es-CO" b="1" i="1" dirty="0">
                <a:solidFill>
                  <a:srgbClr val="FF0000"/>
                </a:solidFill>
              </a:rPr>
              <a:t>a Cristo teníamos una </a:t>
            </a:r>
            <a:r>
              <a:rPr lang="es-CO" b="1" i="1" dirty="0" smtClean="0">
                <a:solidFill>
                  <a:srgbClr val="FF0000"/>
                </a:solidFill>
              </a:rPr>
              <a:t>naturaleza carnal, </a:t>
            </a:r>
            <a:r>
              <a:rPr lang="es-CO" b="1" i="1" dirty="0">
                <a:solidFill>
                  <a:srgbClr val="FF0000"/>
                </a:solidFill>
              </a:rPr>
              <a:t>y </a:t>
            </a:r>
            <a:r>
              <a:rPr lang="es-CO" b="1" i="1" dirty="0" smtClean="0">
                <a:solidFill>
                  <a:srgbClr val="FF0000"/>
                </a:solidFill>
              </a:rPr>
              <a:t>cuando nos entregamos a Él, </a:t>
            </a:r>
            <a:r>
              <a:rPr lang="es-CO" b="1" i="1" dirty="0">
                <a:solidFill>
                  <a:srgbClr val="FF0000"/>
                </a:solidFill>
              </a:rPr>
              <a:t>adquirimos </a:t>
            </a:r>
            <a:r>
              <a:rPr lang="es-CO" b="1" i="1" dirty="0" smtClean="0">
                <a:solidFill>
                  <a:srgbClr val="FF0000"/>
                </a:solidFill>
              </a:rPr>
              <a:t>otra naturaleza </a:t>
            </a:r>
            <a:r>
              <a:rPr lang="es-CO" b="1" i="1" dirty="0" err="1" smtClean="0">
                <a:solidFill>
                  <a:srgbClr val="FF0000"/>
                </a:solidFill>
              </a:rPr>
              <a:t>espíritual</a:t>
            </a:r>
            <a:r>
              <a:rPr lang="es-CO" b="1" i="1" dirty="0" smtClean="0">
                <a:solidFill>
                  <a:srgbClr val="FF0000"/>
                </a:solidFill>
              </a:rPr>
              <a:t>, pero la antigua no muere, de hay en adelante conviven las dos en nosotros, y depende de la que nosotros alimentemos, esa triunfara.</a:t>
            </a:r>
            <a:endParaRPr lang="es-CO" dirty="0"/>
          </a:p>
        </p:txBody>
      </p:sp>
      <p:pic>
        <p:nvPicPr>
          <p:cNvPr id="1026" name="Picture 2" descr="http://t1.gstatic.com/images?q=tbn:ANd9GcQ2icvea7PejLSR1vufHnBzBpqy--j5oIAsXMiFRTrJih72Vsqiw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160338"/>
            <a:ext cx="1152128" cy="190051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UUExQWFBUWFhcYFBcYGB0dGBcaGBQXGxoYFxcYHCceHBwjHRwWHy8gIycpLCwsFx8xNTIqNScrLCkBCQoKDgwOGg8PGiskHyUsLyosLiw0NS8uLCwqLSosNSw1KjUsNS8rMDQsLywsKTUsLCwsLi00LDAsLCw0LCwsLf/AABEIAL0A8AMBIgACEQEDEQH/xAAcAAABBAMBAAAAAAAAAAAAAAAABAUGBwECAwj/xABFEAACAQMCAwUEBwYDBwQDAAABAgMABBESIQUTMQYiQVFhBzJxgRQjQlKRobEVJDNigsFyktEWRFNjssLhQ5Oi4ggXNP/EABsBAQACAwEBAAAAAAAAAAAAAAAEBQEDBgIH/8QAMxEAAQQABAMFBwQDAQAAAAAAAQACAxEEEiExBUFRE2FxgfAGFCKRobHRMsHh8RUjQlL/2gAMAwEAAhEDEQA/ALxooooiKKKKIiiiiiIoqJdrfadZ2Dct2aWbwhiGp/6vBfnvUYT25Yw0vDrpI/v7HHqVwKIrUopg7L9ubTiC5tpQzD3oztIvxQ749RtT9miLNFFFERRRRREUUUURFFFFERRRRREUUUURFFYzXGS8VXVCcFs6fXHX51gkDdZAJ2Xeik19eiJC5BIAyQPIdfwGTXZZQRkdOoPp51jMLrmlGrW9FcbW6WRdS7jJH4HBrrmsggiwhBBorNFFFZWEUGg1WXtO9q7Wbi0s1El2QNRxlYgRkZHixG+DsBuaIrKaUDqQPjWVcHpvXk7ieu4bXf8AEVLnfTlpdPphO4vwFKOFcKCsDZcUCSeAy8RP50Reqs1U3th9qzWh+iWjATlcyydeUCNlX+cjf0BHnsy8P9rXEeHkJxCIXEWCBMmA2cbZYd1t/AgH1qnuIX7zyvLIdTyMXc+ZY5NEXNrhixcs2onJbJ1E+JJ6k058O7V3UJ7kzkeKsdSn0waaKKIp9w7iyXrK0X7pxBN4nTZZCPs/PyOfnV4+zXtr+0bXU4C3ER5dwnkw6MB5Ng/MMPCvKUblSCCQQcgjqCOhFWX7I+1OOMqdwLtCko8OZp1Bvmyk/wBZoi9IUVgVmiIooooiKKKKIiiiiiIooooiK010GQZxkZ8vH8KZeK2+mQOuV17ZU4IYdPQ5GevkPOomLxPu8RlqwN63pbI2ZzV0ul5fyRSnALrhSV8cEYyh88g7Hr4Vx4kyzrlG2wpVh1VgxPxBG21YyTu51HGM4wSM53A2zuelas+K4fH8cc/PHGbaaLTzGxpT2RgURuF0W6aSLEgAcAqw8D/MPQj9TXPg0zJByn6xkqp+8v2PwXA+VcTKWYIunUwJyxwuF6/H4fOk8nEioGyMSyquiRWGpiAMgHVjJ8tqxHiuJS5p2NvMMvy5oWt/T5pf2YusRyg7ss8v4E6h8t6VcD4g0rznOVWXQv8ASi6sfMn8Kb7Rz3wdOQ5BKggNjAzgkn06+Fa2DfRoH1NtrkkYjb3iTufhgVY4XjfZydlPpkFUNbdsvD4w4Ejc0pOH3xW1MHZKFjEZ5Bpec68fdToi/wCXf4tT5HID0IPwrr43lzQXCieShPblcQOSScc4oLa2mnbpFG7489KkgfM4Hzrxzd8SkllkldiXlLNIcnvazlh8D5V6k9rjEcHvNPXljPwMi5/KvKVbF4RRRRRFJuz3aaaJGWQc+2GBJGxzgH7mdx+lN3GOEaLhkhy8ZAeIj7jjI/Dp8q4cJuAr4Puv3W+fjXaJHWUxFjpJAJ8lzkYPgP8AWtLnkEjzVlFhY5GxvF6nK7x5eAP0optkjKkgjBHUVrTxx23ziTZWOxUnfrgH8BTdbWbOwUbE7jOwrLJA5uYrXicE+HEGFovp3g7ea41IfZ5n9qWWOv0iP9d6ZbuAI2AwbzIGwPjUu9jXDudxi38o9ch/pQ4/MitgNiwoj2Fji07hephWawKzWV4RRRRREUUUURFFFFERRRWjrkEedESHivD+YuVwHX3SRsfNT6H8qaYZVClmGjHUEnCkenT5it76ykh7wHNi8QRmRPx98fn8a1mOsxKOrSKRgbgKQS36DfzrieLl8uJZEGOY5xqwdCD6/KsY/hZvYXNuIodtQB8jsfwNcpZ6RX/FtbNiV2DEjltEgwp2Gljk5+ODvWb6J4gdZRdIBKaiXx4Y2wT6A1VT8ILHEQW4Dc6aedqVEW6ZtF2tpxmVy8aFY9K8zpmQjvfDAK4pLYKBPGSIMLrc8nGCI11ZYYGD0x86TXcboNbxMuwIZl23G3eGwPxOa1lwGIJD6ffKq2lTnGCx6g779Nqs4ZZIYmsdEaZR3ok3exWwwtJJDt/W6d+HynQuepGT8W3J/Emlk0CyoyOMqwww8xTNFeqPH/zt0B8T6U620pyQQVZThgeoOM+G1cxNFJrLR337zqsSNAOiT8QnklkFtDgMRmSQ78qPpnfqx6AfOpTw6yWGNY0GFUYHiT5knxJOTUZ4teJEAdGuSQhUUKNTnwGT+pOKWcC4HKGE1w+G+zFGToQH7x+235frXZ+z87ns0YSebyfoFBmAy6mh06lOvHeFLc200DdJY3Q+mpSAfkcH5V45v7F4ZXikGl42ZHHkVODXtQ1TPtt9mZlzf2ykuB+8RgZLADHMUeYAGR5DPga6xV6omis1iiIp1ivZJiIwQu2CfE48zXK9t0iZQNRcYJ+754FL+Jw7iWP3l0sw8wehFRnva6tN9ir3C4WWLtBm/SRna06ka3r1Gt+a4R2IWReYQ6uCA2TsaVXFoyR7bmI5Q+a+Kn1FbXMayooHd1d5D4avFTXOTiRTSzb57sqeII+0BUbM51denrzCuRFh4A4HRp2cO+vM0crm861BNFJuLqrBWRP4ne1b5z4jFWl/+OXBMyXVyR7qrCu3ix1v+ACD51UqcUZQVj2XUSu24z4Dyqz+yfbmawskt4Io1bLNJI+WZnY5J0ggDGw3z0qQHiFtP8uqqH4V/Epc2GFn/rQBoPjzs2drV/0ZqgLr2gX79bl19ECr/wBK1xHbS+H+9zf5gf1Fa/fmdCpY9lsURq5v1/C9C0VRNt7TOIJj64OPJ41P4kAH86kvCfbN0FzBjzeI/wDY+/8A8jWxuLidzpRJ/Z7GxCw0O8CrRopv4Px2G6j5kEiyL446qfJlO4PxpfmpIN6hUTmlpyuFFZoqG9oPaha2xKITcSDYrGRpB8mc7fIZqEcQ9rl5JnliKEeGF1sPizbH/LWh+JjZoSrXC8FxmJGZrKHU6fyrprjcqxUhW0nwOM4+VUJP27v263Ug/wAOlf8ApFc07aXwP/8AXN8zn8iK0HGxnSirQey2KGuZv1/CuC7nuIzl4taj7cbaj8SrYI+WaJFLaXVirb4YdcMNwdQ+HzAqJ2ftSjWNVkaWVx70hVAM+irj896k/DuJCeMSKrgN01LgkefwriOLkxyiaDOK5k/ZQJcJNAP9rK5XRo/P13JDxRO5h5WK5BxI5KkggjJO/wCHnWILoTFYlH1TSB31SGTAj7xCfdGw9d66vOqLnUY3aRws2gPlVOCACcqBkDI3zmkd1G/OdZJFEgXvuSQCuAMAIuo5BGQRVphhPCxjnPL81WNNiLqybGndS1DK6xtV/wB0t5uIxln0s7iaRGkdgQqxhw2lE3PTxxWU4vp5skbjmTXHQ7kRRjbUp3Ab9GpFPAUZ1Yfwygcruo1jKdcHf4eFd+HcOMxbTnSgYsVxktoyFUNnckjwrIxWLfJ2WSnG67t9fupBiga3Nm059/rRKLKMB7UEDDh7iRTnl94swYITsQBt8fGutqHlYSLlDNIdh7ioq992znvdAOgyKSWdscAqSraSpI32IwVwwOB1+FOVrHIgAjfCgk6D7pyCCCwGrHj8a0/5TCv/ANc4Nc7F/wDkD9/mtEkZbqPW/wDC5T8UCRRl1LtIxVFC5LnfG3QZABrvwyzvSwPdto87oW5jEeWgd1fk1JZLrH7usMkzKgLBVXGD0OWYZ+XSnPgUt0GCvCwi8C7qXTy90nUPjvTgUDc5eWOAJ0IJy14f2vEhLWGq8/2CkdYYVmiu3VUqV9p/sU1lrrh6gMctLbjYMepaLyPmnj4eVUdJGVJDAgg4IIwQfIg9DXtoioV269lNrxIFyOTceEyDc+ki9HH5+tEXm64iM8auu7qNLjx26GlEl8YUjB0lh3XHUlfAZrr2r7GXXC5uXLg5UsrxtkMgONRHVd9u8BUdL53zmo/Y3odlcDieS5GAiQgAm9NOddTWvn1Sqa+OCq7Jq1KPFfgaSs2Tk71ilvC+HGV8fZHvHyHl8a2nLGCVCaJsZKIxqToB62A+gS3gHDNTcxh3R7vqf/FSStY0CgADAGwFYlJCkjqAcVRzSmV9r6lw/As4fh8g1O5PU+tkt4VwuW5cpEB3ca3b3Uz0G25b0HzpwvOxskYzzh/WFAPwAORWns/7URwwyLIQoXLk/aY7dB9onvfABR404Px68uZAsdry48HJlYId9x3m36dQBURzcX25Yxoyjmefn6/dcfNxiWZ3aZyOgHL8+ajDKVYqwww6jw36EHyoxTjwDh0nEblkV0CoADNpOkjJxoUnLZOrGcbDJqZxeySED625mb/DoQfkpP51N7A3roriL2ijbA0vBc7nXj+OigdhxSS3cSRSGJx4g9fQjoR6Gnrj3tFubxBGzrGmAHWM45h82Oc4/lG3xqSxdhOGRkfUGY+bux/vj8qZouN8NbWq8MGFdkDCNSGAONQOQflUmKJzgWRknwCqcTxuDtGzTQNFbEn+FEGYKMnYCpv2b7GRmJZLpMs3eCMSAi+AYDqx6nPTOKZeKmwRUuIUI5co1wAt91jkxuSRjGRg42pbedp5I1Eczh9aJKrp4xuoBB1HchtttzWnsjHehJW3GcZ97a1rfhb43fn06dV17V9lbcDEKGGQjKuh7h8wy5qF20jd5XGHQ4Yf3FTaS6ZlUE5C+788ePj4VGONRBbgH78e/wAVOP0NRRN2hIPkpPDHuhnaL0OhHLuPjaWdnvo6ycy5JKJvoAyZD4DyA86sLg3bv6XOIooGxjJJYAKo8cCqoqTdn+062UD6E1zynBJ91EHQeeScnFQcXh2zMpwJ6DbVWnFsAJmmQAuds0chfP8Acq0DasuNLAAEle4pZdRJIVj0BOaTxlo9vrf4hdnRkzIPAOX326YFMnYbi806TTzyd0EKq7BRtkmn3hnGIrnXyjqCEKTjbOPA+NUvvuOwb6LswaAOoF/JcTNhjE90bxqN69d65ftF11sAVaScNIxGdEeVVQp6E6cnPhvSW4uRpumUjVJMAB5xjLagOunJGfhTyqgkgEEjqAenxrAiUkjYkbMNsgHwPpWz/OyuBD2/LSrFX9SVqytGyR3Fgqa15QUKAsT5+tkk27y4ONHXO2KU3k5iiZwusqpIUHGrHr+NJ7O5h5jKowykrkg4bABIRj1xkZArThVlPKkjLLqKyyKUkG2AcgBl3HdI6g1mdsnE5QIY8uUXR0JB+Xl90Ayi3H5rWf6SwSVYG1DDRvG6sMEdCCQSpHUVK+GXRkjV2Ro2I7yMNwfH4j1ps7KxypG0UsZTQ31ZyCCrb4BHkcj4Yp9ArtOHYNmGj/12Af8Ak8iomIks5KGmxHRZoooqzURFFFFEVVxfvF3fXDb/AFxtk9I7fukfNy5PyqPQezmDiV60aR8qKE/vM0fdJcjaFB7urB1MSDgYFPN5f/Qf2lG3vxSSXMI/4iXGCmPPEhKmrB7G8AFnZxQ9XxqlbxeV93Y/1E/ICiKlu2/sPWyiM8VyzxhlBR1GoBmxkMux+YFR2zs1iXSo2/M+pr0d2t4R9Js5oR7zIdH+Je8v5gD51515wyASAT4Hr67VWY7NYHJdz7LCDK9xAzg1fcVvW8ELPIkaDLucAdcDxYjyAya0pb2Uulivtcm0YiK6z7qFiACx8AT3c+oqFCzO6l0nFcW7C4fO3ckC+l81MLzsjw9bYhdPNTvCXP1hcb5IPT/DjApm4Pf2U3MnulQzWpAD9Fkyx0NgdWLd05yPHFLO28STREI2WKE5U9cbjcdc/wB6b+wfAriGNZo2i0zKGZJFLZ3JUgj3cdalNfmzEnbT19l8/wAQzLlAF3rfr5pb2OI5mE2RYmIGD3RJOzIu4GSADvjxpR2q7YyWcyLy+bE6FupDAqd/MEYwfnT5wrhL8yR2IeSUqW0jSqhQQoUEk4GTuSc01+0C3jWW1QkZYTIw8SHjJJ/ED8aCnOs7LUbDQOaYOJe0R+XqjiCAgbudR38guB+JoRQAABgAbCodN3rYegH5GpVw241xqcEd1eoxnu+FdJ7PkDtBzv7Ki9tMOI+wLLotvzKZeNxTaxKVUqjaVGd2DDxPl1HzNTns5wC4ntEL20TIImS3aV9Mio48tJBUbFSd+hqGPOZ5+UfdEyRgDx1OFJPrgmr5vxpCqNgNseg2A/Cq7iUjHTuLbNaa9VM4dBLFg4mSV8XxCuQ2+Zok+SqOXsLxIRpHmDuEd4SHJA6Z7vhSDi/Zy5R+ZJofljRiPUSB97DbmreqN3T5diPM4qnLh0H9q5w7nRvDwdRRF7aKskkB6EGtqk/azhcP0eSYrpkRQUdcAklgArfeBz41GK0vYGgELuuG8ROMzBzaLa8Nb/CXtxd/o4t1JCaizgfaJ6Z9MVJuwXEHWKSGIZmldRED0GQcs38qgEmoVVhex7gxaaS5Puxjlp6u2Cx+S7f1VqbhW4g9m4aE2VH4yyGHByOqiTfibUmPDf2epJOtGVi8h95nA1d/47gemBSLhMLRxiYj6yTMko8WDHIX4qMY+HrU7v7BJo2jdQVYYIqJy5QOrdUyCfPbY/MYqq43gBhndpGPhcdfx4LhMNN2go78+8Jd2Vs1mtXLjUJJpXHn7+AQeoO3Wl/A+Cm3MoL61dwy594d0KdXgTsN6V8Hh0wRjGMIufjilmK7DDwMaxjq1DQPpsq+SUkuA2JQFrNFFS1oRRRRREUUUURVr7ZuyolhivFJR7Z1MjKMnklgWJH2gjYfHlqpbbduruEAXNmZ1wCJrRgQw8G5MhDLkb4BNTmeBXVlcBlYFWB6EEYII8QRtVb3XDZ+GjlmOS5sx/CkjGuaBf8Ahyp7zovQOuTjYiiJ3/8A2pb+MF4D5G2bP45xVXe0FIb2dZra1mQ6sy80KiPnqyjUWDHx9cHrUoPH7WX3J4ifIsFYfFWww+Yppv7uIZzLGP61/wBawQCvbJHMvKd9CobccNeM/VuSPuPuPk3UfnRwniJF1ETEzsrqDGpB16j3QvmdWCAR4U4zcQickK4bALbZxgdSDjBx6Vx7EXKxXdvcSDumbU38oYFEP9OQajSsjaQ6qNq5weJxc0UkWYuYGkkHXbavPXwtKO1vFV1MsbPDIW0GNgUKgnB1IwwPiKs7h3DhHAmplSOONQWJ2AVAD+lR32s2SyJDEADcPMBF94rvqyfu9KkDdloUi1yRc6TC4jLHSzBQAdJOnO25xtUPI0NHiVrdM97rPQBNVp213d4bdmTpEzMFEg272+4XPj41GOIWDyytd3MmqVQzKq7IgCnCrnf51J34CZBmWV9f2eW2lI/JVToR5lgSfSmPizgW8p1ZAjcZ88AjO1YDqNNWcgIt3JQ6zi+pVT4rv86lHZzs681lLNJc8iO3DKwRAXYImrOonu5BA6VHbdcIo8gP0qc+z3i1ryprO5ZRzpFZUfOmQFVXGenVQMGveFxMkb3Bhq96XQe0XD4ZMFC97bLKGvePyAs+yDsWQBfTg6n3gVvDOcynPickD0yfEVL+3HaAWtu8nVgMRr96RtlX18z6CnHinHI7eIsWCqo6+HoqjxPkBUFmtpbqcXEysqpk28RHuZ/9STzkPl4V6keHGyuXijdoB/SeeHcdE1pHLsHdBkDwY7HA8s5/Cmu8uNEbN91SR6nwH44raKJVGFAAyTgepJNcL1dRRPAtqb4Jv/1aPxqJoSp4GVqZe3M/1UUPjJJqb/DEAfzYj8KZbOxeVsIpY+lOHG7lW4jpcZSFUjYerZdv1H4VbPCrCKONTEoAIzVXxTH+6BrctmvJW+FxvuEGcNsvJo8qbp+T5qCcF9m7SOqysV1ZOF6qo6n+wq3eG8Mjt4liiUIijCgfqfMnqT40xTQKTq3z0yCQceWRXJkP35P87f61FwPtAyFp7VpLj028FS42bEY5wMjtOnJSme5VBlmCjzJxUWfTc3eEB0YUuSMZCE/kdhSeVFXvHf1JJP50/wDZ+wKKXYYZ8HHiFHQH8z86sYcc7i0ojDKYDZ57bBQTGMO3NeuydhWaKK6pQEUUUURFFFFERRRRREVjFZooiQX3ALeb+LBFJ/jjVv1FJ4Ox9khytpbqfAiJP9Kd6KIod2/7AJxCKJUxG0cgww2+qYgSpsPFenqBUO9ons8EANxbL9Sf4sYH8P8AmUfc8x4fDpcWK0dQRgjIPWtcsYkbRU3A42TBy9ozzHIjovNnCcG6twTktNGASSTjWOhPhV7Sfnvione9iLe1und0BtbhAgDDKRPr1YJ+ypx3TsAdvKtbq3itJESIzjUrMVW4cKoBAHdJI3OR8qiswxrU6q2x2JGLka6JoDaoAaeP1tbrfKZTHnLKodv5QxIGfU4Jx6VVvFeOqbQxqcu8ki4+6vNY5PxGPxqwZFjJYrzlZ/eIkALbY7zBAx29arjik8CQabeEGRlzK4y3LGemo+Jr3HhS3UqPKx7RbtBr48tl0re3neN1kjYo69GHr1BB2I9DXGKTUoPmK2wxIVFLuxwiDqxqoaHZqbuvpWIdA6AulrJV69PWyXf7RSG6innMsywsHcKBiNTkAhBhRknr12qwuH9vLGbGm4RT91+4fwbaop2V4VfWcspWOOfVoE66gpVsMQiOdiVB3HTLAUq49xayYaZbVYpD73OiC6fgy7H4g1dtwQc0Bx1Xy3E41r5nOiaA3kO7880+X95G0hKuhGB0YY6ehpEOJ28TGSWVAqjfvAkgHOkAbkk4/CoeOF2PX6v/ANz/AO1JDwFbqaO2sUjZ3yXcHIRRjdm3wMb+fhWHcOyiy5effCRQal/AuES8QuSIx3pXaR2PuxqzHBb4DAA8TtVuwWbQFbZSWPcEbN4rp7zHHkQT8xTp2S7Kx2FusUYyduY56uwGMn08h4D507m2UuHx3gCAfQ1X4vhbMUwB++YHy6fJSMXxMzZY2imNFAd/VMrcKn/5Z+bD8sGtRwSY9WjX4ZJ/tUhxWa1D2fwIN5T8yq73mRNVlwBEIZiZHHQt0HwXoKdcUUVbwwRwNyRtAC0ucXGyiiiity8oooooiKKKKIiiiiiIooooiKKKKIiiiiiLhe2ayoyOodGBVlPQg9QaqztP2We2mUmSUxECOGQMMoAWYQylgQcEnS2MnOD0q2q4XdmkqMkihlYYZT0IrFc1Kw2IMLtRY6fuO9U03DQffeR/QuQPwXGfnXPiVkv0aVFUKDG+wGB7uela9uOyM1hJrilmNu57rayeWT9hs5+R8elRr9qXAGOcxHTvKp6/LNaXYtjDldYXXQYV+Ji7SEAg9Dr53SarGcLCpPwA8Sc7Aepq0+xXZf6PHzZR9fIN/wDlqdxGPLzPrt4VXPCTyJIn0pLyslVfIGfBtj1FTWD2l/8AEtz8UkH6Mv8AetOEfA1xe52pK08Uw/EZI44GxnI1o2rUgDoeXJSa6vVhYKFGDqZsDqT/AHJpgnfWSW3z1B6U1X3bRHZn5co+6MA5wNhkNtSfhfaY3EyQx28pkc4UbY9ST4Ab5PpVyyeLk4Ll5MJPH+tjh4ghOj8EEwMUcacxwUU6BkFhjPTbHXNWX2Q7HQ2EQWNQXIUSPjdsDH4V37O9nVtk3w0je83/AGr6frT0K0SvDjoo5PIIooorUvKKKKKIiiiiiIooooiKKKKIiiiiiIooooiKKKKIiiiiiIooooiKKKKIk97YpLG0cih0YEMp6EGqM7a9jHsZdstA5+rfyP3H/mHgfEeuQL6pLxPhsc8TRSqHRhhh/ceRHUGtE8IlbXNWvDOJyYCXMNWnceua810U/dr+yUlhNpOWicnlSeY+63kw/PrTEATgAEkkAADJJPQAedUb2Oa7Kd19TgxMU8QlYbBW0UTMwVQWZiAqjcsT0AHnV19gewy2acyXDXDjvHqIx9xT+p8fhSb2edgxaqJ5xm4YbA9IQfsj+Y+J+Xnmc1a4bDZPiduuA45xk4kmCE/ANz1/j7oArNFFTlyyKKKKIiiiiiIooooiKKKKIiiiiiIooooiQ8X4YZ1QCRoykkcmVx3tDZ0MCMFT0PyPhUWuOGtBecMi50kmGu8sx7zgxasPjZsHG/X8am9NXGuzUF00bSq2qLVy2SSSNl1gBsNE6ncAURMvGe10sN2qIqyQ82OKUhJNSNJjrL/DBGVOnc4PUZGXTtDxt4mghhVWmuHZUL50KEQu7NjdsDYKCCSeo3pOvYKzBDctsgod5JDloyCjkF8Fxgd897wzinLi/BIblAky6grBkILKysMjUroQynBIyCOtEUb4l2uuIJo0KxyANDHc6I5e48pUZEh7i41KQpycEZIyKJu1d2EmlEcGhLg28YJfUT9IWMM2NgMMdhvlR57KeH9l7C4HMjRm0PoYl5R9ZbyYBZWYanVlwHIJIHUiteG8Q4fcHkRFnEsrT+7MEMiSaywkICg6lzjONsY8KIklz24nhLQyxoZxOkStGsjR6XgM2sxrmTIVWGkeONwM0+8H447WrzTxmMpzC3dZdSJkiRUfvAMoyA29dL3svbSly8eTIUZjqYHVGuEZSpBRgMjK4NZtXt7cx2gbvOrsqMWdio95mZiTg5xljudqImL/AGquhbxTGKH96aFLVAzdwygsOdJ0bC4PdAyRgeBrS47aXEMjW0scTXJaBYShYRNz+ZguDlkK8tyRk5GMdaVns3w+IvblNKvHzCjNJy0SN86kLNoi0sc4QqR18KXR9jbTlNHytSyFWYszs7MuNL80sZNS4GG1ZHhRFEBPMt7IJ9DO17YoeW0iIP3diGUas5G+VOQaXcS7QTXFhLccuL6M+kRJqkWU/vKIGeSNhpz3jpXpsMnena77NWNpG9xIpVY2Sd3LyMwaJSqyE6izMASMnOfHNdh2JsnDkRnRN3mUSSCM5YPqWMOFUlgCSoGfmaImTjfGPpE4tJI0ltZZeQXCSBo5AhbUJiOWXDAjCjbzO4pn4X2OaxvI0QxT3EgleFpAeXFHHoBcou7SkuowCABk5qcnsba87ncvEnMEmdb4EmMawmrSGIzkgb+OaU8Z7PwXQTmqSUJKMrMjqSMHS8bKwyNiAcHArwY2khxGoUmPFzRxuiY4hrtwo5edrrsLdSxxQGKzLLMGZg8hjQPLyz0QYJ06gc43xmh+2VxmSVY4jbx3EUTA6hMVmMQDD7IKmQZG+cHpTvcdiLR31tFk4QN330voAC8xNWhyABgsCdqUz8EtyHjZQOfIrsusgu6aWBXvZyNCnC/d+Ne1GUb/ANoryMXTZil03qQRKQyhdZjG7AnYBs9M5z4Yx04p2wuLd0UpFJpaBLkIkpCtNIqgiT3E2ZWCtk7+GQTIJOy9uTISm8skcsneYAyRYKPgHAIwOmAcb5rlxLsfazyGWSPU50aiGcajGQUYqrBSy4GGxkYxnG1EXPtV2iNsIVRdTzyFFOh3ChUZ2YpGNTbLjA8+oANM3B795+IW7yIYn+iXQZcMoYLdQKj6H7wDAlgG3Gaf+VbcRto3xzImw8Td5GBGQGUgq6N1G2D1FdbPs7BE8bqp1Ro0aMXdjodgzAlmOrLAHLZO3WiKJdrrVpuJrHyXuF+hkmNZ2hAP0gjUdJ3PhSriPaua3a4jSNFFukQhSQvrmVpIkEofOCneZD1YMoz1wXzi/ZG3uZRLIr8wJy9STSxnRqLaTynUEZJO9Iu0PYmOeGYR7SzBAzyM790So7KNTHSGC9FwM70RNXaHtDcpDPBMI9ZijkR4WZMo9wsTIxOWRu9swO4JxgjbnxXi85tr1OXEYLcmFe/KsjkGLSS6EFdmI2OSQD6VI4uxlqInjMZZZNPM1O7MdBBX6xmL4BAIGrA/GuXHLKyiikSdSI7uUCQDmHXIVGMlN1J0L0wMgDqdyJsXtBcxSXTO0bxJc28UaYIKiXkA4bO+zk7/AGj5bVIOG8YaS5uYSoAhMWkjOSJIgx1eoOflSaz4PZ3cbzIutLpULnLjWExpYqSCjjA3ADZUZ6CtR2EtgDoV0JkilLCRyxeI91izMSTjYk9R1zRFIqKwBWaIiiiiiIpLxKy50Tx6nj1qy60bS66hjUrDcEUqooihPY++uLmcvMXX6LGbaRckJJOGzLLjOCMLHpPhqem++muDxF0eVoTz4vo+05BiAQkIqHksG76sX3GfRcTnhXCo7dCkYIBZnOSSSzsWYknckknrS3FEUb7Dj6iXKlT9LusgjH+8yYO43yMHPrUR7HX+LJ4/pk0UnKuCI2gOLcmVyJB9UGYjIOCx6n5WjijFEVV219GXt1uZLqFGtpWZVmuSWcXIAfUDzSG7zLrx1xjwrW7nueXJra5Eg4flW72vAvn0MdIxzxFoLbZ3PrVknhMf0gXGDzOWYs520F9eMdOvjS3FEVb9puFsOfAhuZFPDLplBklYNIZAQNWrduvdzkqSu4OK2vOJi3WZUNxypuHp9E0iZiZB9J1BOrI/fiO+DjHlVjYoxRFEO1DM/A5tmd2s+mCWLNGPDGc5NNvHu0sM8UMULSBNWHkVblFQ6DoU8nQ7at8b6QV3ycA2DijFEUT4VfXR4MJE1Pdi2bTrHfMqqQNSt9rIGx6n41HpLyPlw8ua8MBlH09ybjmgmJtAbPeRS4w/KwBsNhVnYrGKIq0tY5ZJIoxJdfQ2vGETNJKshi+hyEqz5EnL5o7pc56b9K3itMyWYmM7rDfXMSszykgBZeTrIO/ULzGzkbE4JzZGKMURVuVeOzlldrgtJdSxOWkuNMMS3UultEbBwgXSMpjIYZOKkPs+uJGtCJGdyk0qKXD6igfufxe+RjGCxJx41KKxiiKnrm8k/Z1siCaB1s3kjZfpAJmGr6sLCVHMUqD9YCMPsDvU87RX0/7O5kWvWREXMYzIsbOvNaNce+E1EYGfIZqS4oxRFVvaC/QwrHayXIXlzPHKXvCzTADEa4YMWBAI5mV7xwDvjuyzTLfTGS51pZo0Kq0irrewOoqikAtr8MEhlGMHObLxWcURVpxJLmAMLaS4Yy2iSPqaSQhluIxI0eokq/LZ+6mDtkDIFPvYVS6SsZebHrXQh5xEZCDOlrklzk7+QPTxqW4rOKIkRvo45UgwQzKzIAjaMLgHvAaQdxgE5NLRRiiiIooooi//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ubdavid.org/espanol/nueva-vida3/graphics/12_heart-boxe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2737" y="2059284"/>
            <a:ext cx="5017535" cy="252184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73312" y="548680"/>
            <a:ext cx="3058851" cy="769441"/>
          </a:xfrm>
          <a:prstGeom prst="rect">
            <a:avLst/>
          </a:prstGeom>
        </p:spPr>
        <p:txBody>
          <a:bodyPr wrap="none">
            <a:spAutoFit/>
          </a:bodyPr>
          <a:lstStyle/>
          <a:p>
            <a:r>
              <a:rPr lang="es-CO" sz="4400" dirty="0">
                <a:latin typeface="Magneto" pitchFamily="82" charset="0"/>
              </a:rPr>
              <a:t>Rechazar</a:t>
            </a:r>
          </a:p>
        </p:txBody>
      </p:sp>
      <p:sp>
        <p:nvSpPr>
          <p:cNvPr id="6" name="5 Rectángulo"/>
          <p:cNvSpPr/>
          <p:nvPr/>
        </p:nvSpPr>
        <p:spPr>
          <a:xfrm>
            <a:off x="5910834" y="548679"/>
            <a:ext cx="2776722" cy="769441"/>
          </a:xfrm>
          <a:prstGeom prst="rect">
            <a:avLst/>
          </a:prstGeom>
        </p:spPr>
        <p:txBody>
          <a:bodyPr wrap="none">
            <a:spAutoFit/>
          </a:bodyPr>
          <a:lstStyle/>
          <a:p>
            <a:r>
              <a:rPr lang="es-CO" sz="4400" dirty="0">
                <a:latin typeface="Magneto" pitchFamily="82" charset="0"/>
              </a:rPr>
              <a:t>Aceptar</a:t>
            </a:r>
            <a:endParaRPr lang="es-CO" sz="4400" dirty="0">
              <a:latin typeface="Magneto" pitchFamily="82" charset="0"/>
            </a:endParaRPr>
          </a:p>
        </p:txBody>
      </p:sp>
      <p:sp>
        <p:nvSpPr>
          <p:cNvPr id="8" name="7 Rectángulo"/>
          <p:cNvSpPr/>
          <p:nvPr/>
        </p:nvSpPr>
        <p:spPr>
          <a:xfrm>
            <a:off x="755575" y="1741458"/>
            <a:ext cx="1247161" cy="1815882"/>
          </a:xfrm>
          <a:prstGeom prst="rect">
            <a:avLst/>
          </a:prstGeom>
        </p:spPr>
        <p:txBody>
          <a:bodyPr wrap="square">
            <a:spAutoFit/>
          </a:bodyPr>
          <a:lstStyle/>
          <a:p>
            <a:pPr algn="ctr"/>
            <a:r>
              <a:rPr lang="es-CO" sz="2800" b="1" i="1" dirty="0" smtClean="0">
                <a:solidFill>
                  <a:srgbClr val="FF0000"/>
                </a:solidFill>
              </a:rPr>
              <a:t>Yo </a:t>
            </a:r>
            <a:r>
              <a:rPr lang="es-CO" sz="2800" b="1" i="1" dirty="0">
                <a:solidFill>
                  <a:srgbClr val="FF0000"/>
                </a:solidFill>
              </a:rPr>
              <a:t>haré lo que </a:t>
            </a:r>
            <a:r>
              <a:rPr lang="es-CO" sz="2800" b="1" i="1" dirty="0" smtClean="0">
                <a:solidFill>
                  <a:srgbClr val="FF0000"/>
                </a:solidFill>
              </a:rPr>
              <a:t>quiero</a:t>
            </a:r>
            <a:endParaRPr lang="es-CO" sz="2800" b="1" i="1" dirty="0">
              <a:solidFill>
                <a:srgbClr val="FF0000"/>
              </a:solidFill>
            </a:endParaRPr>
          </a:p>
        </p:txBody>
      </p:sp>
      <p:sp>
        <p:nvSpPr>
          <p:cNvPr id="9" name="8 Rectángulo"/>
          <p:cNvSpPr/>
          <p:nvPr/>
        </p:nvSpPr>
        <p:spPr>
          <a:xfrm>
            <a:off x="7164289" y="1741458"/>
            <a:ext cx="1368151" cy="1815882"/>
          </a:xfrm>
          <a:prstGeom prst="rect">
            <a:avLst/>
          </a:prstGeom>
        </p:spPr>
        <p:txBody>
          <a:bodyPr wrap="square">
            <a:spAutoFit/>
          </a:bodyPr>
          <a:lstStyle/>
          <a:p>
            <a:pPr algn="ctr"/>
            <a:r>
              <a:rPr lang="es-CO" sz="2800" b="1" i="1" dirty="0">
                <a:solidFill>
                  <a:srgbClr val="FF0000"/>
                </a:solidFill>
              </a:rPr>
              <a:t>Yo haré lo que tu </a:t>
            </a:r>
            <a:r>
              <a:rPr lang="es-CO" sz="2800" b="1" i="1" dirty="0" smtClean="0">
                <a:solidFill>
                  <a:srgbClr val="FF0000"/>
                </a:solidFill>
              </a:rPr>
              <a:t>quieras</a:t>
            </a:r>
            <a:endParaRPr lang="es-CO" sz="2800" b="1" i="1" dirty="0">
              <a:solidFill>
                <a:srgbClr val="FF0000"/>
              </a:solidFill>
            </a:endParaRPr>
          </a:p>
        </p:txBody>
      </p:sp>
    </p:spTree>
    <p:extLst>
      <p:ext uri="{BB962C8B-B14F-4D97-AF65-F5344CB8AC3E}">
        <p14:creationId xmlns:p14="http://schemas.microsoft.com/office/powerpoint/2010/main" val="4047803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1000" fill="hold"/>
                                        <p:tgtEl>
                                          <p:spTgt spid="9"/>
                                        </p:tgtEl>
                                        <p:attrNameLst>
                                          <p:attrName>ppt_w</p:attrName>
                                        </p:attrNameLst>
                                      </p:cBhvr>
                                      <p:tavLst>
                                        <p:tav tm="0">
                                          <p:val>
                                            <p:fltVal val="0"/>
                                          </p:val>
                                        </p:tav>
                                        <p:tav tm="100000">
                                          <p:val>
                                            <p:strVal val="#ppt_w"/>
                                          </p:val>
                                        </p:tav>
                                      </p:tavLst>
                                    </p:anim>
                                    <p:anim calcmode="lin" valueType="num">
                                      <p:cBhvr>
                                        <p:cTn id="48" dur="1000" fill="hold"/>
                                        <p:tgtEl>
                                          <p:spTgt spid="9"/>
                                        </p:tgtEl>
                                        <p:attrNameLst>
                                          <p:attrName>ppt_h</p:attrName>
                                        </p:attrNameLst>
                                      </p:cBhvr>
                                      <p:tavLst>
                                        <p:tav tm="0">
                                          <p:val>
                                            <p:fltVal val="0"/>
                                          </p:val>
                                        </p:tav>
                                        <p:tav tm="100000">
                                          <p:val>
                                            <p:strVal val="#ppt_h"/>
                                          </p:val>
                                        </p:tav>
                                      </p:tavLst>
                                    </p:anim>
                                    <p:anim calcmode="lin" valueType="num">
                                      <p:cBhvr>
                                        <p:cTn id="49" dur="1000" fill="hold"/>
                                        <p:tgtEl>
                                          <p:spTgt spid="9"/>
                                        </p:tgtEl>
                                        <p:attrNameLst>
                                          <p:attrName>style.rotation</p:attrName>
                                        </p:attrNameLst>
                                      </p:cBhvr>
                                      <p:tavLst>
                                        <p:tav tm="0">
                                          <p:val>
                                            <p:fltVal val="90"/>
                                          </p:val>
                                        </p:tav>
                                        <p:tav tm="100000">
                                          <p:val>
                                            <p:fltVal val="0"/>
                                          </p:val>
                                        </p:tav>
                                      </p:tavLst>
                                    </p:anim>
                                    <p:animEffect transition="in" filter="fade">
                                      <p:cBhvr>
                                        <p:cTn id="50" dur="10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1030"/>
                                        </p:tgtEl>
                                        <p:attrNameLst>
                                          <p:attrName>style.visibility</p:attrName>
                                        </p:attrNameLst>
                                      </p:cBhvr>
                                      <p:to>
                                        <p:strVal val="visible"/>
                                      </p:to>
                                    </p:set>
                                    <p:anim calcmode="lin" valueType="num">
                                      <p:cBhvr>
                                        <p:cTn id="55" dur="1000" fill="hold"/>
                                        <p:tgtEl>
                                          <p:spTgt spid="1030"/>
                                        </p:tgtEl>
                                        <p:attrNameLst>
                                          <p:attrName>ppt_w</p:attrName>
                                        </p:attrNameLst>
                                      </p:cBhvr>
                                      <p:tavLst>
                                        <p:tav tm="0">
                                          <p:val>
                                            <p:fltVal val="0"/>
                                          </p:val>
                                        </p:tav>
                                        <p:tav tm="100000">
                                          <p:val>
                                            <p:strVal val="#ppt_w"/>
                                          </p:val>
                                        </p:tav>
                                      </p:tavLst>
                                    </p:anim>
                                    <p:anim calcmode="lin" valueType="num">
                                      <p:cBhvr>
                                        <p:cTn id="56" dur="1000" fill="hold"/>
                                        <p:tgtEl>
                                          <p:spTgt spid="1030"/>
                                        </p:tgtEl>
                                        <p:attrNameLst>
                                          <p:attrName>ppt_h</p:attrName>
                                        </p:attrNameLst>
                                      </p:cBhvr>
                                      <p:tavLst>
                                        <p:tav tm="0">
                                          <p:val>
                                            <p:fltVal val="0"/>
                                          </p:val>
                                        </p:tav>
                                        <p:tav tm="100000">
                                          <p:val>
                                            <p:strVal val="#ppt_h"/>
                                          </p:val>
                                        </p:tav>
                                      </p:tavLst>
                                    </p:anim>
                                    <p:anim calcmode="lin" valueType="num">
                                      <p:cBhvr>
                                        <p:cTn id="57" dur="1000" fill="hold"/>
                                        <p:tgtEl>
                                          <p:spTgt spid="1030"/>
                                        </p:tgtEl>
                                        <p:attrNameLst>
                                          <p:attrName>style.rotation</p:attrName>
                                        </p:attrNameLst>
                                      </p:cBhvr>
                                      <p:tavLst>
                                        <p:tav tm="0">
                                          <p:val>
                                            <p:fltVal val="90"/>
                                          </p:val>
                                        </p:tav>
                                        <p:tav tm="100000">
                                          <p:val>
                                            <p:fltVal val="0"/>
                                          </p:val>
                                        </p:tav>
                                      </p:tavLst>
                                    </p:anim>
                                    <p:animEffect transition="in" filter="fade">
                                      <p:cBhvr>
                                        <p:cTn id="58"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latin typeface="Agency FB" pitchFamily="34" charset="0"/>
              </a:rPr>
              <a:t>¿Qué es lo que sucede aquí?</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0" y="4162440"/>
            <a:ext cx="8856984" cy="2736304"/>
          </a:xfrm>
        </p:spPr>
        <p:txBody>
          <a:bodyPr>
            <a:normAutofit fontScale="85000" lnSpcReduction="20000"/>
          </a:bodyPr>
          <a:lstStyle/>
          <a:p>
            <a:pPr marL="0" indent="0">
              <a:buNone/>
            </a:pPr>
            <a:r>
              <a:rPr lang="es-CO" sz="3500" b="1" dirty="0" smtClean="0">
                <a:solidFill>
                  <a:srgbClr val="FF0000"/>
                </a:solidFill>
              </a:rPr>
              <a:t>1</a:t>
            </a:r>
            <a:r>
              <a:rPr lang="es-CO" dirty="0" smtClean="0"/>
              <a:t>).  Necesitamos del poder del Espíritu Santo </a:t>
            </a:r>
            <a:r>
              <a:rPr lang="es-CO" dirty="0" smtClean="0">
                <a:solidFill>
                  <a:srgbClr val="FF0000"/>
                </a:solidFill>
              </a:rPr>
              <a:t>(Lea Ezequiel </a:t>
            </a:r>
            <a:r>
              <a:rPr lang="es-CO" dirty="0" smtClean="0">
                <a:solidFill>
                  <a:srgbClr val="FF0000"/>
                </a:solidFill>
              </a:rPr>
              <a:t>36:27)</a:t>
            </a:r>
            <a:r>
              <a:rPr lang="es-CO" dirty="0" smtClean="0"/>
              <a:t>. Y</a:t>
            </a:r>
          </a:p>
          <a:p>
            <a:pPr marL="0" indent="0">
              <a:buNone/>
            </a:pPr>
            <a:r>
              <a:rPr lang="es-CO" sz="3500" b="1" dirty="0" smtClean="0">
                <a:solidFill>
                  <a:srgbClr val="FF0000"/>
                </a:solidFill>
              </a:rPr>
              <a:t>2</a:t>
            </a:r>
            <a:r>
              <a:rPr lang="es-CO" dirty="0" smtClean="0"/>
              <a:t>). Necesitamos </a:t>
            </a:r>
            <a:r>
              <a:rPr lang="es-CO" dirty="0" smtClean="0"/>
              <a:t>permanecer</a:t>
            </a:r>
            <a:r>
              <a:rPr lang="es-CO" dirty="0" smtClean="0"/>
              <a:t> </a:t>
            </a:r>
            <a:r>
              <a:rPr lang="es-CO" dirty="0" smtClean="0"/>
              <a:t>diariamente </a:t>
            </a:r>
            <a:r>
              <a:rPr lang="es-CO" dirty="0" smtClean="0"/>
              <a:t>al lado de cristo </a:t>
            </a:r>
            <a:r>
              <a:rPr lang="es-CO" dirty="0" smtClean="0">
                <a:solidFill>
                  <a:srgbClr val="FF0000"/>
                </a:solidFill>
              </a:rPr>
              <a:t>(Lea Juan 15:5)</a:t>
            </a:r>
            <a:r>
              <a:rPr lang="es-CO" dirty="0" smtClean="0"/>
              <a:t>, para </a:t>
            </a:r>
            <a:r>
              <a:rPr lang="es-CO" dirty="0" smtClean="0"/>
              <a:t>que por la gracia de Dios podamos subyugar la naturaleza carnal que se opone a obedecer a Dios, esta lucha </a:t>
            </a:r>
            <a:r>
              <a:rPr lang="es-CO" dirty="0" smtClean="0"/>
              <a:t>terminará solamente </a:t>
            </a:r>
            <a:r>
              <a:rPr lang="es-CO" dirty="0" smtClean="0"/>
              <a:t>cuando Cristo regrese por nosotros. </a:t>
            </a:r>
            <a:endParaRPr lang="es-CO" dirty="0"/>
          </a:p>
        </p:txBody>
      </p:sp>
      <p:sp>
        <p:nvSpPr>
          <p:cNvPr id="4" name="3 Rectángulo"/>
          <p:cNvSpPr/>
          <p:nvPr/>
        </p:nvSpPr>
        <p:spPr>
          <a:xfrm>
            <a:off x="251520" y="1484784"/>
            <a:ext cx="5544616" cy="2677656"/>
          </a:xfrm>
          <a:prstGeom prst="rect">
            <a:avLst/>
          </a:prstGeom>
        </p:spPr>
        <p:txBody>
          <a:bodyPr wrap="square">
            <a:spAutoFit/>
          </a:bodyPr>
          <a:lstStyle/>
          <a:p>
            <a:pPr algn="ctr"/>
            <a:r>
              <a:rPr lang="es-CO" sz="2400" dirty="0"/>
              <a:t>Lo que sucede es que, cuando aceptamos a Cristo como nuestro </a:t>
            </a:r>
            <a:r>
              <a:rPr lang="es-CO" sz="2400" dirty="0" smtClean="0"/>
              <a:t>Salvador a través del bautismo, </a:t>
            </a:r>
            <a:r>
              <a:rPr lang="es-CO" sz="2400" dirty="0"/>
              <a:t>aceptamos la naturaleza espiritual, y por tanto, desde ahora tenemos dos naturalezas que se oponen la una contra a otra, y para poder obedecer a </a:t>
            </a:r>
            <a:r>
              <a:rPr lang="es-CO" sz="2400" dirty="0" smtClean="0"/>
              <a:t>Dios </a:t>
            </a:r>
            <a:r>
              <a:rPr lang="es-CO" sz="2400" dirty="0"/>
              <a:t>necesitamos de dos cosas:</a:t>
            </a:r>
          </a:p>
        </p:txBody>
      </p:sp>
      <p:pic>
        <p:nvPicPr>
          <p:cNvPr id="1026" name="Picture 2" descr="http://2.bp.blogspot.com/_SRAoky8zpcA/SqvjQoHWBII/AAAAAAAAAdY/PfOtnP6Fow8/s400/DSC0116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484784"/>
            <a:ext cx="3161928"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33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94920" cy="2952327"/>
          </a:xfrm>
        </p:spPr>
        <p:txBody>
          <a:bodyPr>
            <a:normAutofit fontScale="92500" lnSpcReduction="20000"/>
          </a:bodyPr>
          <a:lstStyle/>
          <a:p>
            <a:pPr marL="0" indent="0" algn="ctr">
              <a:buNone/>
            </a:pPr>
            <a:r>
              <a:rPr lang="es-CO" sz="3500" dirty="0" smtClean="0"/>
              <a:t>Es allí donde principia la vida cristiana, si queremos no volver a pecar debemos permanecer al lado de Cristo </a:t>
            </a:r>
            <a:r>
              <a:rPr lang="es-CO" sz="3500" dirty="0" smtClean="0"/>
              <a:t>como lo hizo Enoc, y </a:t>
            </a:r>
            <a:r>
              <a:rPr lang="es-CO" sz="3500" dirty="0" smtClean="0"/>
              <a:t>así vivir una vida de obediencia a sus Mandamientos.</a:t>
            </a:r>
          </a:p>
        </p:txBody>
      </p:sp>
      <p:sp>
        <p:nvSpPr>
          <p:cNvPr id="2" name="1 Rectángulo"/>
          <p:cNvSpPr/>
          <p:nvPr/>
        </p:nvSpPr>
        <p:spPr>
          <a:xfrm>
            <a:off x="3347864" y="3501008"/>
            <a:ext cx="5510733" cy="2862322"/>
          </a:xfrm>
          <a:prstGeom prst="rect">
            <a:avLst/>
          </a:prstGeom>
        </p:spPr>
        <p:txBody>
          <a:bodyPr wrap="square">
            <a:spAutoFit/>
          </a:bodyPr>
          <a:lstStyle/>
          <a:p>
            <a:pPr algn="ctr"/>
            <a:r>
              <a:rPr lang="es-CO" sz="3600" b="1" dirty="0" smtClean="0">
                <a:solidFill>
                  <a:srgbClr val="FF0000"/>
                </a:solidFill>
              </a:rPr>
              <a:t>1 Juan </a:t>
            </a:r>
            <a:r>
              <a:rPr lang="es-CO" sz="3600" b="1" dirty="0">
                <a:solidFill>
                  <a:srgbClr val="FF0000"/>
                </a:solidFill>
              </a:rPr>
              <a:t>3:4</a:t>
            </a:r>
            <a:r>
              <a:rPr lang="es-CO" sz="3600" b="1" dirty="0"/>
              <a:t>.</a:t>
            </a:r>
            <a:r>
              <a:rPr lang="es-CO" sz="3600" dirty="0"/>
              <a:t>Todo aquel que comete pecado también infringe la ley, </a:t>
            </a:r>
            <a:r>
              <a:rPr lang="es-CO" sz="3600" i="1" dirty="0">
                <a:solidFill>
                  <a:srgbClr val="0070C0"/>
                </a:solidFill>
              </a:rPr>
              <a:t>pues el pecado es infracción de la ley.</a:t>
            </a:r>
          </a:p>
        </p:txBody>
      </p:sp>
      <p:pic>
        <p:nvPicPr>
          <p:cNvPr id="1028" name="Picture 4" descr="http://t2.gstatic.com/images?q=tbn:ANd9GcSMvei9erR9JObMQx7NsUmEZiw-c0oIWqLyjbcjvtmB6RKzDf14X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501008"/>
            <a:ext cx="3168352" cy="28273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2.gstatic.com/images?q=tbn:ANd9GcT-76gjPY5Wd1wUoqu4grSh5Hjr32JNwJYdYiFFbJtf58leXUL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76673"/>
            <a:ext cx="3206477"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52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000"/>
                                        <p:tgtEl>
                                          <p:spTgt spid="1028"/>
                                        </p:tgtEl>
                                      </p:cBhvr>
                                    </p:animEffect>
                                    <p:anim calcmode="lin" valueType="num">
                                      <p:cBhvr>
                                        <p:cTn id="8" dur="2000" fill="hold"/>
                                        <p:tgtEl>
                                          <p:spTgt spid="1028"/>
                                        </p:tgtEl>
                                        <p:attrNameLst>
                                          <p:attrName>ppt_w</p:attrName>
                                        </p:attrNameLst>
                                      </p:cBhvr>
                                      <p:tavLst>
                                        <p:tav tm="0" fmla="#ppt_w*sin(2.5*pi*$)">
                                          <p:val>
                                            <p:fltVal val="0"/>
                                          </p:val>
                                        </p:tav>
                                        <p:tav tm="100000">
                                          <p:val>
                                            <p:fltVal val="1"/>
                                          </p:val>
                                        </p:tav>
                                      </p:tavLst>
                                    </p:anim>
                                    <p:anim calcmode="lin" valueType="num">
                                      <p:cBhvr>
                                        <p:cTn id="9"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a:blipFill>
            <a:blip r:embed="rId2"/>
            <a:tile tx="0" ty="0" sx="100000" sy="100000" flip="none" algn="tl"/>
          </a:blipFill>
        </p:spPr>
        <p:txBody>
          <a:bodyPr>
            <a:normAutofit lnSpcReduction="10000"/>
          </a:bodyPr>
          <a:lstStyle/>
          <a:p>
            <a:pPr marL="0" indent="0" algn="ctr">
              <a:buNone/>
            </a:pPr>
            <a:r>
              <a:rPr lang="es-CO" dirty="0"/>
              <a:t>La pregunta es: ¿Cuáles </a:t>
            </a:r>
            <a:r>
              <a:rPr lang="es-CO" dirty="0" smtClean="0"/>
              <a:t>mandamientos? Recuerde que Moisés escribió algunos mandamientos en un libro, y Dios también  escribió Mandamientos en tablas de piedra. </a:t>
            </a:r>
            <a:endParaRPr lang="es-CO" dirty="0"/>
          </a:p>
          <a:p>
            <a:pPr marL="0" indent="0">
              <a:buNone/>
            </a:pPr>
            <a:endParaRPr lang="es-CO" dirty="0" smtClean="0">
              <a:solidFill>
                <a:srgbClr val="FF0000"/>
              </a:solidFill>
            </a:endParaRPr>
          </a:p>
          <a:p>
            <a:pPr marL="0" indent="0" algn="ctr">
              <a:buNone/>
            </a:pPr>
            <a:r>
              <a:rPr lang="es-CO" dirty="0" smtClean="0">
                <a:solidFill>
                  <a:srgbClr val="FF0000"/>
                </a:solidFill>
              </a:rPr>
              <a:t>Santiago 2:10-12</a:t>
            </a:r>
            <a:r>
              <a:rPr lang="es-CO" dirty="0" smtClean="0"/>
              <a:t>. </a:t>
            </a:r>
            <a:r>
              <a:rPr lang="es-CO" dirty="0"/>
              <a:t>Porque cualquiera que guardare toda la ley, pero ofendiere en un punto, se hace culpable de todos. </a:t>
            </a:r>
            <a:r>
              <a:rPr lang="es-CO" b="1" baseline="30000" dirty="0"/>
              <a:t>11 </a:t>
            </a:r>
            <a:r>
              <a:rPr lang="es-CO" dirty="0"/>
              <a:t>Porque el que dijo: </a:t>
            </a:r>
            <a:r>
              <a:rPr lang="es-CO" i="1" dirty="0">
                <a:solidFill>
                  <a:srgbClr val="0070C0"/>
                </a:solidFill>
              </a:rPr>
              <a:t>No cometerás adulterio</a:t>
            </a:r>
            <a:r>
              <a:rPr lang="es-CO" dirty="0"/>
              <a:t>, también dijo:</a:t>
            </a:r>
            <a:r>
              <a:rPr lang="es-CO" i="1" dirty="0">
                <a:solidFill>
                  <a:srgbClr val="0070C0"/>
                </a:solidFill>
              </a:rPr>
              <a:t> No matarás</a:t>
            </a:r>
            <a:r>
              <a:rPr lang="es-CO" dirty="0"/>
              <a:t>. Ahora bien, si no cometes adulterio, pero matas, ya te has hecho transgresor de la ley</a:t>
            </a:r>
            <a:r>
              <a:rPr lang="es-CO" dirty="0" smtClean="0"/>
              <a:t>.</a:t>
            </a:r>
            <a:r>
              <a:rPr lang="es-CO" dirty="0"/>
              <a:t> </a:t>
            </a:r>
            <a:r>
              <a:rPr lang="es-CO" u="sng" dirty="0" smtClean="0"/>
              <a:t>Así</a:t>
            </a:r>
            <a:r>
              <a:rPr lang="es-CO" dirty="0" smtClean="0"/>
              <a:t> </a:t>
            </a:r>
            <a:r>
              <a:rPr lang="es-CO" i="1" u="sng" dirty="0"/>
              <a:t>h</a:t>
            </a:r>
            <a:r>
              <a:rPr lang="es-CO" i="1" u="sng" dirty="0" smtClean="0"/>
              <a:t>ablad </a:t>
            </a:r>
            <a:r>
              <a:rPr lang="es-CO" i="1" u="sng" dirty="0"/>
              <a:t>y </a:t>
            </a:r>
            <a:r>
              <a:rPr lang="es-CO" i="1" u="sng" dirty="0" smtClean="0"/>
              <a:t>así actuad </a:t>
            </a:r>
            <a:r>
              <a:rPr lang="es-CO" i="1" u="sng" dirty="0"/>
              <a:t>como quienes han de ser juzgados por </a:t>
            </a:r>
            <a:r>
              <a:rPr lang="es-CO" i="1" u="sng" dirty="0" smtClean="0"/>
              <a:t>LA Ley </a:t>
            </a:r>
            <a:r>
              <a:rPr lang="es-CO" i="1" u="sng" dirty="0"/>
              <a:t>de </a:t>
            </a:r>
            <a:r>
              <a:rPr lang="es-CO" i="1" u="sng" dirty="0" smtClean="0"/>
              <a:t>la libertad</a:t>
            </a:r>
            <a:endParaRPr lang="es-CO" i="1" u="sng" dirty="0"/>
          </a:p>
        </p:txBody>
      </p:sp>
    </p:spTree>
    <p:extLst>
      <p:ext uri="{BB962C8B-B14F-4D97-AF65-F5344CB8AC3E}">
        <p14:creationId xmlns:p14="http://schemas.microsoft.com/office/powerpoint/2010/main" val="269481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lnSpcReduction="10000"/>
          </a:bodyPr>
          <a:lstStyle/>
          <a:p>
            <a:pPr marL="0" indent="0" algn="ctr">
              <a:buNone/>
            </a:pPr>
            <a:r>
              <a:rPr lang="es-CO" sz="3900" i="1" dirty="0" smtClean="0">
                <a:solidFill>
                  <a:srgbClr val="FF0000"/>
                </a:solidFill>
                <a:latin typeface="Agency FB" pitchFamily="34" charset="0"/>
              </a:rPr>
              <a:t>¿Cómo sabemos si realmente nos hemos entregado a cristo? </a:t>
            </a:r>
            <a:r>
              <a:rPr lang="es-CO" dirty="0" smtClean="0"/>
              <a:t>Dicho de otra manera: </a:t>
            </a:r>
            <a:r>
              <a:rPr lang="es-CO" b="1" i="1" dirty="0" smtClean="0">
                <a:solidFill>
                  <a:srgbClr val="FF0000"/>
                </a:solidFill>
              </a:rPr>
              <a:t>¿Cómo sabemos que somos cristianos? ¿Y que conocemos a Cristo?</a:t>
            </a:r>
          </a:p>
          <a:p>
            <a:pPr algn="ctr"/>
            <a:endParaRPr lang="es-CO" dirty="0"/>
          </a:p>
          <a:p>
            <a:pPr marL="0" indent="0" algn="ctr">
              <a:buNone/>
            </a:pPr>
            <a:r>
              <a:rPr lang="es-CO" b="1" u="sng" dirty="0" smtClean="0">
                <a:solidFill>
                  <a:srgbClr val="FF0000"/>
                </a:solidFill>
                <a:latin typeface="Agency FB" pitchFamily="34" charset="0"/>
              </a:rPr>
              <a:t>1 Juan 2:3-4. </a:t>
            </a:r>
            <a:r>
              <a:rPr lang="es-CO" dirty="0" smtClean="0"/>
              <a:t>Y </a:t>
            </a:r>
            <a:r>
              <a:rPr lang="es-CO" dirty="0"/>
              <a:t>en esto sabemos que nosotros le conocemos,</a:t>
            </a:r>
            <a:r>
              <a:rPr lang="es-CO" dirty="0">
                <a:solidFill>
                  <a:srgbClr val="0070C0"/>
                </a:solidFill>
              </a:rPr>
              <a:t> si guardamos sus </a:t>
            </a:r>
            <a:r>
              <a:rPr lang="es-CO" dirty="0" smtClean="0">
                <a:solidFill>
                  <a:srgbClr val="0070C0"/>
                </a:solidFill>
              </a:rPr>
              <a:t>mandamientos</a:t>
            </a:r>
            <a:r>
              <a:rPr lang="es-CO" dirty="0" smtClean="0"/>
              <a:t>. El </a:t>
            </a:r>
            <a:r>
              <a:rPr lang="es-CO" dirty="0"/>
              <a:t>que dice: </a:t>
            </a:r>
            <a:r>
              <a:rPr lang="es-CO" dirty="0" smtClean="0"/>
              <a:t>«</a:t>
            </a:r>
            <a:r>
              <a:rPr lang="es-CO" u="sng" dirty="0" smtClean="0"/>
              <a:t>Yo </a:t>
            </a:r>
            <a:r>
              <a:rPr lang="es-CO" u="sng" dirty="0"/>
              <a:t>le </a:t>
            </a:r>
            <a:r>
              <a:rPr lang="es-CO" u="sng" dirty="0" smtClean="0"/>
              <a:t>conozco</a:t>
            </a:r>
            <a:r>
              <a:rPr lang="es-CO" dirty="0" smtClean="0"/>
              <a:t>», </a:t>
            </a:r>
            <a:r>
              <a:rPr lang="es-CO" dirty="0"/>
              <a:t>y no guarda sus mandamientos, </a:t>
            </a:r>
            <a:r>
              <a:rPr lang="es-CO" i="1" dirty="0"/>
              <a:t>el tal</a:t>
            </a:r>
            <a:r>
              <a:rPr lang="es-CO" dirty="0"/>
              <a:t> es </a:t>
            </a:r>
            <a:r>
              <a:rPr lang="es-CO" i="1" dirty="0" smtClean="0">
                <a:solidFill>
                  <a:srgbClr val="0070C0"/>
                </a:solidFill>
              </a:rPr>
              <a:t>MENTIROSO</a:t>
            </a:r>
            <a:r>
              <a:rPr lang="es-CO" dirty="0" smtClean="0"/>
              <a:t>, </a:t>
            </a:r>
            <a:r>
              <a:rPr lang="es-CO" dirty="0"/>
              <a:t>y la verdad no está en </a:t>
            </a:r>
            <a:r>
              <a:rPr lang="es-CO" dirty="0" smtClean="0"/>
              <a:t>él.</a:t>
            </a:r>
          </a:p>
          <a:p>
            <a:pPr marL="0" indent="0" algn="ctr">
              <a:buNone/>
            </a:pPr>
            <a:endParaRPr lang="es-CO" dirty="0" smtClean="0"/>
          </a:p>
          <a:p>
            <a:pPr marL="0" indent="0" algn="ctr">
              <a:buNone/>
            </a:pPr>
            <a:r>
              <a:rPr lang="es-CO" dirty="0" smtClean="0"/>
              <a:t>No podemos seguir adelante sin saber quién escribió estos mandamientos.</a:t>
            </a:r>
          </a:p>
          <a:p>
            <a:pPr marL="0" indent="0" algn="ctr">
              <a:buNone/>
            </a:pPr>
            <a:endParaRPr lang="es-CO" dirty="0"/>
          </a:p>
          <a:p>
            <a:pPr algn="ctr"/>
            <a:endParaRPr lang="es-CO" dirty="0"/>
          </a:p>
        </p:txBody>
      </p:sp>
    </p:spTree>
    <p:extLst>
      <p:ext uri="{BB962C8B-B14F-4D97-AF65-F5344CB8AC3E}">
        <p14:creationId xmlns:p14="http://schemas.microsoft.com/office/powerpoint/2010/main" val="289991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¿Sabía usted que Dios escribió personalmente una porción de la Biblia?</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618856" cy="4853136"/>
          </a:xfrm>
        </p:spPr>
        <p:txBody>
          <a:bodyPr>
            <a:normAutofit lnSpcReduction="10000"/>
          </a:bodyPr>
          <a:lstStyle/>
          <a:p>
            <a:pPr marL="0" indent="0" algn="ctr">
              <a:buNone/>
            </a:pPr>
            <a:r>
              <a:rPr lang="es-CO" b="1" dirty="0">
                <a:solidFill>
                  <a:srgbClr val="FF0000"/>
                </a:solidFill>
              </a:rPr>
              <a:t>2Tim 3:16</a:t>
            </a:r>
            <a:r>
              <a:rPr lang="es-CO" dirty="0"/>
              <a:t> dice. «</a:t>
            </a:r>
            <a:r>
              <a:rPr lang="es-CO" i="1" u="sng" dirty="0">
                <a:solidFill>
                  <a:srgbClr val="0070C0"/>
                </a:solidFill>
              </a:rPr>
              <a:t>Toda Escritura es inspirada por Dios</a:t>
            </a:r>
            <a:r>
              <a:rPr lang="es-CO" i="1" dirty="0">
                <a:solidFill>
                  <a:srgbClr val="0070C0"/>
                </a:solidFill>
              </a:rPr>
              <a:t>, y útil para enseñar, para redargüir, para corregir, para instruir en justicia,</a:t>
            </a:r>
            <a:r>
              <a:rPr lang="es-CO" b="1" i="1" baseline="30000" dirty="0">
                <a:solidFill>
                  <a:srgbClr val="0070C0"/>
                </a:solidFill>
              </a:rPr>
              <a:t>17 </a:t>
            </a:r>
            <a:r>
              <a:rPr lang="es-CO" i="1" dirty="0">
                <a:solidFill>
                  <a:srgbClr val="0070C0"/>
                </a:solidFill>
              </a:rPr>
              <a:t>para que el hombre de Dios sea perfecto, enteramente preparado para toda buena obra</a:t>
            </a:r>
            <a:r>
              <a:rPr lang="es-CO" dirty="0"/>
              <a:t>»</a:t>
            </a:r>
          </a:p>
          <a:p>
            <a:pPr marL="0" indent="0" algn="ctr">
              <a:buNone/>
            </a:pPr>
            <a:endParaRPr lang="es-CO" dirty="0"/>
          </a:p>
        </p:txBody>
      </p:sp>
      <p:pic>
        <p:nvPicPr>
          <p:cNvPr id="1026" name="Picture 2" descr="http://t1.gstatic.com/images?q=tbn:ANd9GcRu6qSQ4PDzGooUr9FG2MBbeASG1R9N7gSHcizVclhF_t8lYD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69343">
            <a:off x="5508104" y="2204864"/>
            <a:ext cx="3240360" cy="3782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9810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482952" cy="3528393"/>
          </a:xfrm>
        </p:spPr>
        <p:txBody>
          <a:bodyPr>
            <a:normAutofit fontScale="85000" lnSpcReduction="20000"/>
          </a:bodyPr>
          <a:lstStyle/>
          <a:p>
            <a:pPr marL="0" indent="0" algn="ctr">
              <a:buNone/>
            </a:pPr>
            <a:r>
              <a:rPr lang="es-CO" sz="4100" dirty="0"/>
              <a:t>Como usted sabe, cuando el </a:t>
            </a:r>
            <a:r>
              <a:rPr lang="es-CO" sz="4100" dirty="0" smtClean="0"/>
              <a:t>apóstol </a:t>
            </a:r>
            <a:r>
              <a:rPr lang="es-CO" sz="4100" dirty="0"/>
              <a:t>Pablo escribió estas palabras, el Nuevo Testamento no esta completo, esto nos </a:t>
            </a:r>
            <a:r>
              <a:rPr lang="es-CO" sz="4100" dirty="0" smtClean="0"/>
              <a:t>lleva </a:t>
            </a:r>
            <a:r>
              <a:rPr lang="es-CO" sz="4100" dirty="0"/>
              <a:t>a entender que la «Escritura» a la que se </a:t>
            </a:r>
            <a:r>
              <a:rPr lang="es-CO" sz="4100" dirty="0" smtClean="0"/>
              <a:t>refiere </a:t>
            </a:r>
            <a:r>
              <a:rPr lang="es-CO" sz="4100" dirty="0"/>
              <a:t>el apóstol es al Antiguo Testamento</a:t>
            </a:r>
            <a:r>
              <a:rPr lang="es-CO" sz="4100" dirty="0" smtClean="0"/>
              <a:t>.</a:t>
            </a:r>
          </a:p>
        </p:txBody>
      </p:sp>
      <p:sp>
        <p:nvSpPr>
          <p:cNvPr id="4" name="3 Rectángulo"/>
          <p:cNvSpPr/>
          <p:nvPr/>
        </p:nvSpPr>
        <p:spPr>
          <a:xfrm>
            <a:off x="323528" y="4365104"/>
            <a:ext cx="8479976" cy="1815882"/>
          </a:xfrm>
          <a:prstGeom prst="rect">
            <a:avLst/>
          </a:prstGeom>
        </p:spPr>
        <p:txBody>
          <a:bodyPr wrap="square">
            <a:spAutoFit/>
          </a:bodyPr>
          <a:lstStyle/>
          <a:p>
            <a:pPr algn="ctr"/>
            <a:r>
              <a:rPr lang="es-CO" sz="2800" dirty="0"/>
              <a:t>Ahora, de todos los </a:t>
            </a:r>
            <a:r>
              <a:rPr lang="es-CO" sz="2800" dirty="0" smtClean="0"/>
              <a:t>versículos </a:t>
            </a:r>
            <a:r>
              <a:rPr lang="es-CO" sz="2800" dirty="0"/>
              <a:t>que contiene tanto el Antiguo Testamento como el Nuevo Testamento, </a:t>
            </a:r>
            <a:r>
              <a:rPr lang="es-CO" sz="2800" dirty="0" smtClean="0"/>
              <a:t>14 versículos </a:t>
            </a:r>
            <a:r>
              <a:rPr lang="es-CO" sz="2800" dirty="0"/>
              <a:t>fueron escritos por Dios, todos los demás fueron escritos por los profetas y apóstoles. </a:t>
            </a:r>
          </a:p>
        </p:txBody>
      </p:sp>
      <p:pic>
        <p:nvPicPr>
          <p:cNvPr id="2050" name="Picture 2" descr="http://t2.gstatic.com/images?q=tbn:ANd9GcSET7gboU35kyhad-g_5QeSOyudk-zYymcs7pPguzBkmO_QD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208" y="404664"/>
            <a:ext cx="2664296" cy="3410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778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i="1" dirty="0" smtClean="0">
                <a:solidFill>
                  <a:srgbClr val="FF0000"/>
                </a:solidFill>
                <a:latin typeface="Agency FB" pitchFamily="34" charset="0"/>
              </a:rPr>
              <a:t>La ley ceremonial escrita por Moisés, y colocada fuera del arca, era transitoria, murió en la cruz.</a:t>
            </a:r>
            <a:endParaRPr lang="es-CO" sz="4000" i="1" dirty="0">
              <a:solidFill>
                <a:srgbClr val="FF0000"/>
              </a:solidFill>
              <a:latin typeface="Agency FB" pitchFamily="34" charset="0"/>
            </a:endParaRPr>
          </a:p>
        </p:txBody>
      </p:sp>
      <p:pic>
        <p:nvPicPr>
          <p:cNvPr id="2050" name="Picture 2" descr="http://t3.gstatic.com/images?q=tbn:ANd9GcRc0Qh7_xF4D1fhQj2eTQPM9ZSgTnBkeTg2fxLpTYQW5Ns1C7NJ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060848"/>
            <a:ext cx="3816424" cy="446449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1.bp.blogspot.com/_c7_sIP23R7c/TRlmlNHt6hI/AAAAAAAABPM/gERqUvJxYHM/s1600/los%2B10%2Bmandamientos%2Bescritos%2Bpor%2Bel%2Bdedo%2Bde%2BDi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060848"/>
            <a:ext cx="4248472"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2008" y="5373216"/>
            <a:ext cx="4572000" cy="1569660"/>
          </a:xfrm>
          <a:prstGeom prst="rect">
            <a:avLst/>
          </a:prstGeom>
        </p:spPr>
        <p:txBody>
          <a:bodyPr>
            <a:spAutoFit/>
          </a:bodyPr>
          <a:lstStyle/>
          <a:p>
            <a:pPr algn="ctr"/>
            <a:r>
              <a:rPr lang="es-CO" sz="2400" b="1" i="1" dirty="0">
                <a:solidFill>
                  <a:srgbClr val="FF0000"/>
                </a:solidFill>
              </a:rPr>
              <a:t>Mientras </a:t>
            </a:r>
            <a:r>
              <a:rPr lang="es-CO" sz="2400" b="1" i="1" dirty="0" smtClean="0">
                <a:solidFill>
                  <a:srgbClr val="FF0000"/>
                </a:solidFill>
              </a:rPr>
              <a:t>que </a:t>
            </a:r>
            <a:r>
              <a:rPr lang="es-CO" sz="2400" b="1" i="1" dirty="0">
                <a:solidFill>
                  <a:srgbClr val="FF0000"/>
                </a:solidFill>
              </a:rPr>
              <a:t>la Ley moral, escrita por </a:t>
            </a:r>
            <a:r>
              <a:rPr lang="es-CO" sz="2400" b="1" i="1" dirty="0" smtClean="0">
                <a:solidFill>
                  <a:srgbClr val="FF0000"/>
                </a:solidFill>
              </a:rPr>
              <a:t>Dios </a:t>
            </a:r>
            <a:r>
              <a:rPr lang="es-CO" sz="2400" b="1" i="1" dirty="0">
                <a:solidFill>
                  <a:srgbClr val="FF0000"/>
                </a:solidFill>
              </a:rPr>
              <a:t>es eterna, por ella seremos </a:t>
            </a:r>
            <a:r>
              <a:rPr lang="es-CO" sz="2400" b="1" i="1" dirty="0" smtClean="0">
                <a:solidFill>
                  <a:srgbClr val="FF0000"/>
                </a:solidFill>
              </a:rPr>
              <a:t>juzgados </a:t>
            </a:r>
            <a:r>
              <a:rPr lang="es-CO" sz="2400" b="1" i="1" dirty="0">
                <a:solidFill>
                  <a:srgbClr val="FF0000"/>
                </a:solidFill>
              </a:rPr>
              <a:t>según lo dice Santiago.</a:t>
            </a:r>
          </a:p>
        </p:txBody>
      </p:sp>
    </p:spTree>
    <p:extLst>
      <p:ext uri="{BB962C8B-B14F-4D97-AF65-F5344CB8AC3E}">
        <p14:creationId xmlns:p14="http://schemas.microsoft.com/office/powerpoint/2010/main" val="238801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ppt_w</p:attrName>
                                        </p:attrNameLst>
                                      </p:cBhvr>
                                      <p:tavLst>
                                        <p:tav tm="0">
                                          <p:val>
                                            <p:fltVal val="0"/>
                                          </p:val>
                                        </p:tav>
                                        <p:tav tm="100000">
                                          <p:val>
                                            <p:strVal val="#ppt_w"/>
                                          </p:val>
                                        </p:tav>
                                      </p:tavLst>
                                    </p:anim>
                                    <p:anim calcmode="lin" valueType="num">
                                      <p:cBhvr>
                                        <p:cTn id="8" dur="500" fill="hold"/>
                                        <p:tgtEl>
                                          <p:spTgt spid="2052"/>
                                        </p:tgtEl>
                                        <p:attrNameLst>
                                          <p:attrName>ppt_h</p:attrName>
                                        </p:attrNameLst>
                                      </p:cBhvr>
                                      <p:tavLst>
                                        <p:tav tm="0">
                                          <p:val>
                                            <p:fltVal val="0"/>
                                          </p:val>
                                        </p:tav>
                                        <p:tav tm="100000">
                                          <p:val>
                                            <p:strVal val="#ppt_h"/>
                                          </p:val>
                                        </p:tav>
                                      </p:tavLst>
                                    </p:anim>
                                    <p:animEffect transition="in" filter="fade">
                                      <p:cBhvr>
                                        <p:cTn id="9" dur="500"/>
                                        <p:tgtEl>
                                          <p:spTgt spid="20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79"/>
          </a:xfrm>
        </p:spPr>
        <p:txBody>
          <a:bodyPr/>
          <a:lstStyle/>
          <a:p>
            <a:pPr marL="0" indent="0" algn="ctr">
              <a:buNone/>
            </a:pPr>
            <a:r>
              <a:rPr lang="es-CO" sz="3600" b="1" i="1" dirty="0" smtClean="0">
                <a:solidFill>
                  <a:srgbClr val="FF0000"/>
                </a:solidFill>
                <a:latin typeface="Agency FB" pitchFamily="34" charset="0"/>
              </a:rPr>
              <a:t>¿Cómo sabemos que fueron escritos por Dios?</a:t>
            </a:r>
          </a:p>
        </p:txBody>
      </p:sp>
      <p:sp>
        <p:nvSpPr>
          <p:cNvPr id="4" name="3 Rectángulo"/>
          <p:cNvSpPr/>
          <p:nvPr/>
        </p:nvSpPr>
        <p:spPr>
          <a:xfrm>
            <a:off x="323528" y="5229200"/>
            <a:ext cx="8448972" cy="646331"/>
          </a:xfrm>
          <a:prstGeom prst="rect">
            <a:avLst/>
          </a:prstGeom>
        </p:spPr>
        <p:txBody>
          <a:bodyPr wrap="square">
            <a:spAutoFit/>
          </a:bodyPr>
          <a:lstStyle/>
          <a:p>
            <a:pPr algn="ctr"/>
            <a:r>
              <a:rPr lang="es-CO" sz="3600" dirty="0" smtClean="0">
                <a:solidFill>
                  <a:srgbClr val="FF0000"/>
                </a:solidFill>
                <a:latin typeface="Agency FB" pitchFamily="34" charset="0"/>
              </a:rPr>
              <a:t>Léalos </a:t>
            </a:r>
            <a:r>
              <a:rPr lang="es-CO" sz="3600" dirty="0">
                <a:solidFill>
                  <a:srgbClr val="FF0000"/>
                </a:solidFill>
                <a:latin typeface="Agency FB" pitchFamily="34" charset="0"/>
              </a:rPr>
              <a:t>en </a:t>
            </a:r>
            <a:r>
              <a:rPr lang="es-CO" sz="3600" dirty="0" smtClean="0">
                <a:solidFill>
                  <a:srgbClr val="FF0000"/>
                </a:solidFill>
                <a:latin typeface="Agency FB" pitchFamily="34" charset="0"/>
              </a:rPr>
              <a:t>Éxodo </a:t>
            </a:r>
            <a:r>
              <a:rPr lang="es-CO" sz="3600" dirty="0">
                <a:solidFill>
                  <a:srgbClr val="FF0000"/>
                </a:solidFill>
                <a:latin typeface="Agency FB" pitchFamily="34" charset="0"/>
              </a:rPr>
              <a:t>20:3-17 y Deuteronomio 5:6-21.</a:t>
            </a:r>
          </a:p>
        </p:txBody>
      </p:sp>
      <p:sp>
        <p:nvSpPr>
          <p:cNvPr id="5" name="4 Rectángulo"/>
          <p:cNvSpPr/>
          <p:nvPr/>
        </p:nvSpPr>
        <p:spPr>
          <a:xfrm>
            <a:off x="310172" y="1772816"/>
            <a:ext cx="5868144" cy="3046988"/>
          </a:xfrm>
          <a:prstGeom prst="rect">
            <a:avLst/>
          </a:prstGeom>
        </p:spPr>
        <p:txBody>
          <a:bodyPr wrap="square">
            <a:spAutoFit/>
          </a:bodyPr>
          <a:lstStyle/>
          <a:p>
            <a:pPr algn="ctr"/>
            <a:r>
              <a:rPr lang="es-CO" sz="3200" dirty="0">
                <a:solidFill>
                  <a:srgbClr val="FF0000"/>
                </a:solidFill>
              </a:rPr>
              <a:t>Éxodo 31:18</a:t>
            </a:r>
            <a:r>
              <a:rPr lang="es-CO" sz="3200" dirty="0"/>
              <a:t>. Y dio a Moisés, cuando acabó de hablar con él en el monte de Sinaí, dos tablas del testimonio, tablas de piedra </a:t>
            </a:r>
            <a:r>
              <a:rPr lang="es-CO" sz="3200" i="1" dirty="0">
                <a:solidFill>
                  <a:srgbClr val="0070C0"/>
                </a:solidFill>
              </a:rPr>
              <a:t>escritas con el dedo de Dios</a:t>
            </a:r>
            <a:r>
              <a:rPr lang="es-CO" sz="3200" dirty="0"/>
              <a:t> </a:t>
            </a:r>
            <a:endParaRPr lang="es-CO" sz="3200" dirty="0" smtClean="0"/>
          </a:p>
          <a:p>
            <a:pPr algn="ctr"/>
            <a:r>
              <a:rPr lang="es-CO" sz="3200" dirty="0" smtClean="0">
                <a:solidFill>
                  <a:srgbClr val="FF0000"/>
                </a:solidFill>
              </a:rPr>
              <a:t>(</a:t>
            </a:r>
            <a:r>
              <a:rPr lang="es-CO" sz="3200" dirty="0">
                <a:solidFill>
                  <a:srgbClr val="FF0000"/>
                </a:solidFill>
              </a:rPr>
              <a:t>L</a:t>
            </a:r>
            <a:r>
              <a:rPr lang="es-CO" sz="3200" dirty="0" smtClean="0">
                <a:solidFill>
                  <a:srgbClr val="FF0000"/>
                </a:solidFill>
              </a:rPr>
              <a:t>ea </a:t>
            </a:r>
            <a:r>
              <a:rPr lang="es-CO" sz="3200" dirty="0">
                <a:solidFill>
                  <a:srgbClr val="FF0000"/>
                </a:solidFill>
              </a:rPr>
              <a:t>Deut.10:2,4).</a:t>
            </a:r>
          </a:p>
        </p:txBody>
      </p:sp>
      <p:pic>
        <p:nvPicPr>
          <p:cNvPr id="3074" name="Picture 2" descr="http://t2.gstatic.com/images?q=tbn:ANd9GcTsAhP99WwsTp2Iiaa1yZQu4tiSB1Crut-Wmq3KdYaAewoBNr7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316" y="1772816"/>
            <a:ext cx="2594184"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43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2000"/>
                                        <p:tgtEl>
                                          <p:spTgt spid="3074"/>
                                        </p:tgtEl>
                                      </p:cBhvr>
                                    </p:animEffect>
                                    <p:anim calcmode="lin" valueType="num">
                                      <p:cBhvr>
                                        <p:cTn id="13" dur="2000" fill="hold"/>
                                        <p:tgtEl>
                                          <p:spTgt spid="3074"/>
                                        </p:tgtEl>
                                        <p:attrNameLst>
                                          <p:attrName>ppt_w</p:attrName>
                                        </p:attrNameLst>
                                      </p:cBhvr>
                                      <p:tavLst>
                                        <p:tav tm="0" fmla="#ppt_w*sin(2.5*pi*$)">
                                          <p:val>
                                            <p:fltVal val="0"/>
                                          </p:val>
                                        </p:tav>
                                        <p:tav tm="100000">
                                          <p:val>
                                            <p:fltVal val="1"/>
                                          </p:val>
                                        </p:tav>
                                      </p:tavLst>
                                    </p:anim>
                                    <p:anim calcmode="lin" valueType="num">
                                      <p:cBhvr>
                                        <p:cTn id="14" dur="2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84976" cy="6120680"/>
          </a:xfrm>
        </p:spPr>
        <p:txBody>
          <a:bodyPr>
            <a:normAutofit fontScale="92500" lnSpcReduction="10000"/>
          </a:bodyPr>
          <a:lstStyle/>
          <a:p>
            <a:pPr marL="0" indent="0" algn="ctr">
              <a:buNone/>
            </a:pPr>
            <a:r>
              <a:rPr lang="es-CO" dirty="0" smtClean="0"/>
              <a:t>Precisamente, cuando Cristo vino a salvarnos  dijo: </a:t>
            </a:r>
            <a:r>
              <a:rPr lang="es-CO" b="1" baseline="30000" dirty="0" smtClean="0"/>
              <a:t>«</a:t>
            </a:r>
            <a:r>
              <a:rPr lang="es-CO" i="1" dirty="0" smtClean="0">
                <a:solidFill>
                  <a:srgbClr val="0070C0"/>
                </a:solidFill>
              </a:rPr>
              <a:t>No </a:t>
            </a:r>
            <a:r>
              <a:rPr lang="es-CO" i="1" dirty="0">
                <a:solidFill>
                  <a:srgbClr val="0070C0"/>
                </a:solidFill>
              </a:rPr>
              <a:t>vayáis a pensar que vine a abolir la ley o los profetas; no vine a abolir, sino a dar cumplimiento. </a:t>
            </a:r>
            <a:r>
              <a:rPr lang="es-CO" i="1" baseline="30000" dirty="0" smtClean="0">
                <a:solidFill>
                  <a:srgbClr val="0070C0"/>
                </a:solidFill>
              </a:rPr>
              <a:t> </a:t>
            </a:r>
            <a:r>
              <a:rPr lang="es-CO" i="1" dirty="0">
                <a:solidFill>
                  <a:srgbClr val="0070C0"/>
                </a:solidFill>
              </a:rPr>
              <a:t>Porque os lo aseguro: antes pasarán el cielo y la tierra que pase una sola jota o una sola tilde de la ley sin que todo se cumpla</a:t>
            </a:r>
            <a:r>
              <a:rPr lang="es-CO" dirty="0" smtClean="0"/>
              <a:t>. </a:t>
            </a:r>
            <a:r>
              <a:rPr lang="es-CO" dirty="0" smtClean="0">
                <a:solidFill>
                  <a:srgbClr val="FF0000"/>
                </a:solidFill>
              </a:rPr>
              <a:t>(Mateo 5:17,18).</a:t>
            </a:r>
          </a:p>
          <a:p>
            <a:endParaRPr lang="es-CO" dirty="0"/>
          </a:p>
          <a:p>
            <a:pPr marL="0" indent="0" algn="ctr">
              <a:buNone/>
            </a:pPr>
            <a:r>
              <a:rPr lang="es-CO" dirty="0" smtClean="0"/>
              <a:t>Note que lo mismo que había dicho </a:t>
            </a:r>
            <a:r>
              <a:rPr lang="es-CO" dirty="0" smtClean="0"/>
              <a:t>Jesús en </a:t>
            </a:r>
            <a:r>
              <a:rPr lang="es-CO" dirty="0" smtClean="0"/>
              <a:t>el </a:t>
            </a:r>
            <a:r>
              <a:rPr lang="es-CO" dirty="0" smtClean="0">
                <a:solidFill>
                  <a:srgbClr val="FF0000"/>
                </a:solidFill>
              </a:rPr>
              <a:t>(Salmo 89:34):</a:t>
            </a:r>
            <a:r>
              <a:rPr lang="es-CO" dirty="0" smtClean="0"/>
              <a:t> </a:t>
            </a:r>
            <a:r>
              <a:rPr lang="es-CO" b="1" baseline="30000" dirty="0" smtClean="0"/>
              <a:t>«</a:t>
            </a:r>
            <a:r>
              <a:rPr lang="es-CO" i="1" dirty="0" smtClean="0">
                <a:solidFill>
                  <a:srgbClr val="0070C0"/>
                </a:solidFill>
              </a:rPr>
              <a:t>No </a:t>
            </a:r>
            <a:r>
              <a:rPr lang="es-CO" i="1" u="sng" dirty="0">
                <a:solidFill>
                  <a:srgbClr val="0070C0"/>
                </a:solidFill>
              </a:rPr>
              <a:t>olvidaré mi pacto</a:t>
            </a:r>
            <a:r>
              <a:rPr lang="es-CO" i="1" dirty="0">
                <a:solidFill>
                  <a:srgbClr val="0070C0"/>
                </a:solidFill>
              </a:rPr>
              <a:t>, ni </a:t>
            </a:r>
            <a:r>
              <a:rPr lang="es-CO" i="1" u="sng" dirty="0">
                <a:solidFill>
                  <a:srgbClr val="0070C0"/>
                </a:solidFill>
              </a:rPr>
              <a:t>mudaré lo que ha salido de mis </a:t>
            </a:r>
            <a:r>
              <a:rPr lang="es-CO" i="1" u="sng" dirty="0" smtClean="0">
                <a:solidFill>
                  <a:srgbClr val="0070C0"/>
                </a:solidFill>
              </a:rPr>
              <a:t>labios</a:t>
            </a:r>
            <a:r>
              <a:rPr lang="es-CO" dirty="0" smtClean="0"/>
              <a:t>» Lo había dicho siglos antes en </a:t>
            </a:r>
            <a:r>
              <a:rPr lang="es-CO" dirty="0" smtClean="0">
                <a:solidFill>
                  <a:srgbClr val="FF0000"/>
                </a:solidFill>
              </a:rPr>
              <a:t>(Número 23:19)</a:t>
            </a:r>
            <a:r>
              <a:rPr lang="es-CO" dirty="0" smtClean="0"/>
              <a:t>: «</a:t>
            </a:r>
            <a:r>
              <a:rPr lang="es-CO" i="1" dirty="0" smtClean="0">
                <a:solidFill>
                  <a:srgbClr val="0070C0"/>
                </a:solidFill>
              </a:rPr>
              <a:t>Dios </a:t>
            </a:r>
            <a:r>
              <a:rPr lang="es-CO" i="1" dirty="0">
                <a:solidFill>
                  <a:srgbClr val="0070C0"/>
                </a:solidFill>
              </a:rPr>
              <a:t>no es hombre, para que mienta; ni hijo de hombre para que se arrepienta: Él dijo, ¿y no hará? Habló, ¿y no lo ejecutará</a:t>
            </a:r>
            <a:r>
              <a:rPr lang="es-CO" i="1" dirty="0" smtClean="0">
                <a:solidFill>
                  <a:srgbClr val="0070C0"/>
                </a:solidFill>
              </a:rPr>
              <a:t>?</a:t>
            </a:r>
            <a:r>
              <a:rPr lang="es-CO" dirty="0" smtClean="0"/>
              <a:t>»</a:t>
            </a:r>
            <a:endParaRPr lang="es-CO" dirty="0"/>
          </a:p>
        </p:txBody>
      </p:sp>
    </p:spTree>
    <p:extLst>
      <p:ext uri="{BB962C8B-B14F-4D97-AF65-F5344CB8AC3E}">
        <p14:creationId xmlns:p14="http://schemas.microsoft.com/office/powerpoint/2010/main" val="291099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rmAutofit fontScale="90000"/>
          </a:bodyPr>
          <a:lstStyle/>
          <a:p>
            <a:r>
              <a:rPr lang="es-CO" dirty="0" smtClean="0"/>
              <a:t/>
            </a:r>
            <a:br>
              <a:rPr lang="es-CO" dirty="0" smtClean="0"/>
            </a:br>
            <a:r>
              <a:rPr lang="es-CO" dirty="0" smtClean="0"/>
              <a:t/>
            </a:r>
            <a:br>
              <a:rPr lang="es-CO" dirty="0" smtClean="0"/>
            </a:br>
            <a:r>
              <a:rPr lang="es-CO" dirty="0"/>
              <a:t/>
            </a:r>
            <a:br>
              <a:rPr lang="es-CO" dirty="0"/>
            </a:br>
            <a:r>
              <a:rPr lang="es-CO" i="1" dirty="0" smtClean="0">
                <a:solidFill>
                  <a:srgbClr val="FF0000"/>
                </a:solidFill>
                <a:latin typeface="Agency FB" pitchFamily="34" charset="0"/>
              </a:rPr>
              <a:t>¿Qué había profetizado Daniel aproximadamente 860 años antes de que sucediera? </a:t>
            </a:r>
            <a:br>
              <a:rPr lang="es-CO" i="1" dirty="0" smtClean="0">
                <a:solidFill>
                  <a:srgbClr val="FF0000"/>
                </a:solidFill>
                <a:latin typeface="Agency FB" pitchFamily="34" charset="0"/>
              </a:rPr>
            </a:br>
            <a:r>
              <a:rPr lang="es-CO" i="1" dirty="0" smtClean="0">
                <a:solidFill>
                  <a:srgbClr val="FF0000"/>
                </a:solidFill>
                <a:latin typeface="Agency FB" pitchFamily="34" charset="0"/>
              </a:rPr>
              <a:t/>
            </a:r>
            <a:br>
              <a:rPr lang="es-CO" i="1" dirty="0" smtClean="0">
                <a:solidFill>
                  <a:srgbClr val="FF0000"/>
                </a:solidFill>
                <a:latin typeface="Agency FB" pitchFamily="34" charset="0"/>
              </a:rPr>
            </a:br>
            <a:r>
              <a:rPr lang="es-CO" dirty="0" smtClean="0"/>
              <a:t>Profetizo que vendría un poder que cambiaría la ley de Dios</a:t>
            </a:r>
            <a:endParaRPr lang="es-CO" dirty="0"/>
          </a:p>
        </p:txBody>
      </p:sp>
      <p:sp>
        <p:nvSpPr>
          <p:cNvPr id="3" name="2 Marcador de contenido"/>
          <p:cNvSpPr>
            <a:spLocks noGrp="1"/>
          </p:cNvSpPr>
          <p:nvPr>
            <p:ph idx="1"/>
          </p:nvPr>
        </p:nvSpPr>
        <p:spPr>
          <a:xfrm>
            <a:off x="323528" y="3573016"/>
            <a:ext cx="6048672" cy="2880320"/>
          </a:xfrm>
        </p:spPr>
        <p:txBody>
          <a:bodyPr>
            <a:normAutofit/>
          </a:bodyPr>
          <a:lstStyle/>
          <a:p>
            <a:pPr marL="0" indent="0" algn="ctr">
              <a:buNone/>
            </a:pPr>
            <a:r>
              <a:rPr lang="es-CO" dirty="0" smtClean="0">
                <a:solidFill>
                  <a:srgbClr val="FF0000"/>
                </a:solidFill>
              </a:rPr>
              <a:t>Daniel 7:25.</a:t>
            </a:r>
            <a:r>
              <a:rPr lang="es-CO" dirty="0" smtClean="0"/>
              <a:t> «….</a:t>
            </a:r>
            <a:r>
              <a:rPr lang="es-CO" i="1" dirty="0" smtClean="0">
                <a:solidFill>
                  <a:srgbClr val="0070C0"/>
                </a:solidFill>
              </a:rPr>
              <a:t>y </a:t>
            </a:r>
            <a:r>
              <a:rPr lang="es-CO" i="1" dirty="0">
                <a:solidFill>
                  <a:srgbClr val="0070C0"/>
                </a:solidFill>
              </a:rPr>
              <a:t>pensará en mudar los tiempos y la ley</a:t>
            </a:r>
            <a:r>
              <a:rPr lang="es-CO" dirty="0"/>
              <a:t>: y entregados serán en su mano hasta un tiempo, y tiempos, y el medio de un </a:t>
            </a:r>
            <a:r>
              <a:rPr lang="es-CO" dirty="0" smtClean="0"/>
              <a:t>tiempo»</a:t>
            </a:r>
            <a:endParaRPr lang="es-CO" dirty="0"/>
          </a:p>
        </p:txBody>
      </p:sp>
      <p:pic>
        <p:nvPicPr>
          <p:cNvPr id="1026" name="Picture 2" descr="http://t2.gstatic.com/images?q=tbn:ANd9GcQnhgBs24V7AEAoEvF5rd1D0HLdfgJ8Tblp6MULP6JqeA0E1Ax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645024"/>
            <a:ext cx="2592288"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510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wipe(down)">
                                      <p:cBhvr>
                                        <p:cTn id="14" dur="580">
                                          <p:stCondLst>
                                            <p:cond delay="0"/>
                                          </p:stCondLst>
                                        </p:cTn>
                                        <p:tgtEl>
                                          <p:spTgt spid="1026"/>
                                        </p:tgtEl>
                                      </p:cBhvr>
                                    </p:animEffect>
                                    <p:anim calcmode="lin" valueType="num">
                                      <p:cBhvr>
                                        <p:cTn id="15"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0" dur="26">
                                          <p:stCondLst>
                                            <p:cond delay="650"/>
                                          </p:stCondLst>
                                        </p:cTn>
                                        <p:tgtEl>
                                          <p:spTgt spid="1026"/>
                                        </p:tgtEl>
                                      </p:cBhvr>
                                      <p:to x="100000" y="60000"/>
                                    </p:animScale>
                                    <p:animScale>
                                      <p:cBhvr>
                                        <p:cTn id="21" dur="166" decel="50000">
                                          <p:stCondLst>
                                            <p:cond delay="676"/>
                                          </p:stCondLst>
                                        </p:cTn>
                                        <p:tgtEl>
                                          <p:spTgt spid="1026"/>
                                        </p:tgtEl>
                                      </p:cBhvr>
                                      <p:to x="100000" y="100000"/>
                                    </p:animScale>
                                    <p:animScale>
                                      <p:cBhvr>
                                        <p:cTn id="22" dur="26">
                                          <p:stCondLst>
                                            <p:cond delay="1312"/>
                                          </p:stCondLst>
                                        </p:cTn>
                                        <p:tgtEl>
                                          <p:spTgt spid="1026"/>
                                        </p:tgtEl>
                                      </p:cBhvr>
                                      <p:to x="100000" y="80000"/>
                                    </p:animScale>
                                    <p:animScale>
                                      <p:cBhvr>
                                        <p:cTn id="23" dur="166" decel="50000">
                                          <p:stCondLst>
                                            <p:cond delay="1338"/>
                                          </p:stCondLst>
                                        </p:cTn>
                                        <p:tgtEl>
                                          <p:spTgt spid="1026"/>
                                        </p:tgtEl>
                                      </p:cBhvr>
                                      <p:to x="100000" y="100000"/>
                                    </p:animScale>
                                    <p:animScale>
                                      <p:cBhvr>
                                        <p:cTn id="24" dur="26">
                                          <p:stCondLst>
                                            <p:cond delay="1642"/>
                                          </p:stCondLst>
                                        </p:cTn>
                                        <p:tgtEl>
                                          <p:spTgt spid="1026"/>
                                        </p:tgtEl>
                                      </p:cBhvr>
                                      <p:to x="100000" y="90000"/>
                                    </p:animScale>
                                    <p:animScale>
                                      <p:cBhvr>
                                        <p:cTn id="25" dur="166" decel="50000">
                                          <p:stCondLst>
                                            <p:cond delay="1668"/>
                                          </p:stCondLst>
                                        </p:cTn>
                                        <p:tgtEl>
                                          <p:spTgt spid="1026"/>
                                        </p:tgtEl>
                                      </p:cBhvr>
                                      <p:to x="100000" y="100000"/>
                                    </p:animScale>
                                    <p:animScale>
                                      <p:cBhvr>
                                        <p:cTn id="26" dur="26">
                                          <p:stCondLst>
                                            <p:cond delay="1808"/>
                                          </p:stCondLst>
                                        </p:cTn>
                                        <p:tgtEl>
                                          <p:spTgt spid="1026"/>
                                        </p:tgtEl>
                                      </p:cBhvr>
                                      <p:to x="100000" y="95000"/>
                                    </p:animScale>
                                    <p:animScale>
                                      <p:cBhvr>
                                        <p:cTn id="27" dur="166" decel="50000">
                                          <p:stCondLst>
                                            <p:cond delay="1834"/>
                                          </p:stCondLst>
                                        </p:cTn>
                                        <p:tgtEl>
                                          <p:spTgt spid="1026"/>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wipe(down)">
                                      <p:cBhvr>
                                        <p:cTn id="32" dur="580">
                                          <p:stCondLst>
                                            <p:cond delay="0"/>
                                          </p:stCondLst>
                                        </p:cTn>
                                        <p:tgtEl>
                                          <p:spTgt spid="3">
                                            <p:txEl>
                                              <p:pRg st="0" end="0"/>
                                            </p:txEl>
                                          </p:spTgt>
                                        </p:tgtEl>
                                      </p:cBhvr>
                                    </p:animEffect>
                                    <p:anim calcmode="lin" valueType="num">
                                      <p:cBhvr>
                                        <p:cTn id="3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3">
                                            <p:txEl>
                                              <p:pRg st="0" end="0"/>
                                            </p:txEl>
                                          </p:spTgt>
                                        </p:tgtEl>
                                      </p:cBhvr>
                                      <p:to x="100000" y="60000"/>
                                    </p:animScale>
                                    <p:animScale>
                                      <p:cBhvr>
                                        <p:cTn id="39" dur="166" decel="50000">
                                          <p:stCondLst>
                                            <p:cond delay="676"/>
                                          </p:stCondLst>
                                        </p:cTn>
                                        <p:tgtEl>
                                          <p:spTgt spid="3">
                                            <p:txEl>
                                              <p:pRg st="0" end="0"/>
                                            </p:txEl>
                                          </p:spTgt>
                                        </p:tgtEl>
                                      </p:cBhvr>
                                      <p:to x="100000" y="100000"/>
                                    </p:animScale>
                                    <p:animScale>
                                      <p:cBhvr>
                                        <p:cTn id="40" dur="26">
                                          <p:stCondLst>
                                            <p:cond delay="1312"/>
                                          </p:stCondLst>
                                        </p:cTn>
                                        <p:tgtEl>
                                          <p:spTgt spid="3">
                                            <p:txEl>
                                              <p:pRg st="0" end="0"/>
                                            </p:txEl>
                                          </p:spTgt>
                                        </p:tgtEl>
                                      </p:cBhvr>
                                      <p:to x="100000" y="80000"/>
                                    </p:animScale>
                                    <p:animScale>
                                      <p:cBhvr>
                                        <p:cTn id="41" dur="166" decel="50000">
                                          <p:stCondLst>
                                            <p:cond delay="1338"/>
                                          </p:stCondLst>
                                        </p:cTn>
                                        <p:tgtEl>
                                          <p:spTgt spid="3">
                                            <p:txEl>
                                              <p:pRg st="0" end="0"/>
                                            </p:txEl>
                                          </p:spTgt>
                                        </p:tgtEl>
                                      </p:cBhvr>
                                      <p:to x="100000" y="100000"/>
                                    </p:animScale>
                                    <p:animScale>
                                      <p:cBhvr>
                                        <p:cTn id="42" dur="26">
                                          <p:stCondLst>
                                            <p:cond delay="1642"/>
                                          </p:stCondLst>
                                        </p:cTn>
                                        <p:tgtEl>
                                          <p:spTgt spid="3">
                                            <p:txEl>
                                              <p:pRg st="0" end="0"/>
                                            </p:txEl>
                                          </p:spTgt>
                                        </p:tgtEl>
                                      </p:cBhvr>
                                      <p:to x="100000" y="90000"/>
                                    </p:animScale>
                                    <p:animScale>
                                      <p:cBhvr>
                                        <p:cTn id="43" dur="166" decel="50000">
                                          <p:stCondLst>
                                            <p:cond delay="1668"/>
                                          </p:stCondLst>
                                        </p:cTn>
                                        <p:tgtEl>
                                          <p:spTgt spid="3">
                                            <p:txEl>
                                              <p:pRg st="0" end="0"/>
                                            </p:txEl>
                                          </p:spTgt>
                                        </p:tgtEl>
                                      </p:cBhvr>
                                      <p:to x="100000" y="100000"/>
                                    </p:animScale>
                                    <p:animScale>
                                      <p:cBhvr>
                                        <p:cTn id="44" dur="26">
                                          <p:stCondLst>
                                            <p:cond delay="1808"/>
                                          </p:stCondLst>
                                        </p:cTn>
                                        <p:tgtEl>
                                          <p:spTgt spid="3">
                                            <p:txEl>
                                              <p:pRg st="0" end="0"/>
                                            </p:txEl>
                                          </p:spTgt>
                                        </p:tgtEl>
                                      </p:cBhvr>
                                      <p:to x="100000" y="95000"/>
                                    </p:animScale>
                                    <p:animScale>
                                      <p:cBhvr>
                                        <p:cTn id="45"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712968" cy="6048672"/>
          </a:xfrm>
        </p:spPr>
        <p:txBody>
          <a:bodyPr>
            <a:normAutofit fontScale="85000" lnSpcReduction="10000"/>
          </a:bodyPr>
          <a:lstStyle/>
          <a:p>
            <a:pPr marL="0" indent="0" algn="ctr">
              <a:buNone/>
            </a:pPr>
            <a:r>
              <a:rPr lang="es-CO" dirty="0" smtClean="0"/>
              <a:t>Tengamos bien presente las palabras de Cristo: »</a:t>
            </a:r>
            <a:r>
              <a:rPr lang="es-CO" i="1" dirty="0" smtClean="0">
                <a:solidFill>
                  <a:srgbClr val="0070C0"/>
                </a:solidFill>
              </a:rPr>
              <a:t>No </a:t>
            </a:r>
            <a:r>
              <a:rPr lang="es-CO" i="1" dirty="0">
                <a:solidFill>
                  <a:srgbClr val="0070C0"/>
                </a:solidFill>
              </a:rPr>
              <a:t>penséis que he venido para abrogar la Ley o los Profetas. No he venido para abrogar, sino para cumplir. </a:t>
            </a:r>
            <a:r>
              <a:rPr lang="es-CO" b="1" i="1" baseline="30000" dirty="0" smtClean="0">
                <a:solidFill>
                  <a:srgbClr val="0070C0"/>
                </a:solidFill>
              </a:rPr>
              <a:t>18 </a:t>
            </a:r>
            <a:r>
              <a:rPr lang="es-CO" i="1" dirty="0">
                <a:solidFill>
                  <a:srgbClr val="0070C0"/>
                </a:solidFill>
              </a:rPr>
              <a:t>De cierto os digo que hasta que pasen el cielo y la tierra, </a:t>
            </a:r>
            <a:r>
              <a:rPr lang="es-CO" i="1" u="sng" dirty="0">
                <a:solidFill>
                  <a:srgbClr val="0070C0"/>
                </a:solidFill>
              </a:rPr>
              <a:t>ni siquiera una jota ni una tilde pasará de la ley hasta que todo haya sido </a:t>
            </a:r>
            <a:r>
              <a:rPr lang="es-CO" i="1" u="sng" dirty="0" smtClean="0">
                <a:solidFill>
                  <a:srgbClr val="0070C0"/>
                </a:solidFill>
              </a:rPr>
              <a:t>cumplido</a:t>
            </a:r>
            <a:r>
              <a:rPr lang="es-CO" dirty="0" smtClean="0"/>
              <a:t>» </a:t>
            </a:r>
            <a:r>
              <a:rPr lang="es-CO" dirty="0" smtClean="0">
                <a:solidFill>
                  <a:srgbClr val="FF0000"/>
                </a:solidFill>
              </a:rPr>
              <a:t>Mateo 5:17,18).</a:t>
            </a:r>
          </a:p>
          <a:p>
            <a:pPr marL="0" indent="0">
              <a:buNone/>
            </a:pPr>
            <a:endParaRPr lang="es-CO" dirty="0">
              <a:solidFill>
                <a:srgbClr val="FF0000"/>
              </a:solidFill>
            </a:endParaRPr>
          </a:p>
          <a:p>
            <a:pPr marL="0" indent="0" algn="ctr">
              <a:buNone/>
            </a:pPr>
            <a:r>
              <a:rPr lang="es-CO" dirty="0" smtClean="0"/>
              <a:t>Además, no autorizó a nadie para que lo hiciera: «</a:t>
            </a:r>
            <a:r>
              <a:rPr lang="es-CO" i="1" dirty="0" smtClean="0">
                <a:solidFill>
                  <a:srgbClr val="0070C0"/>
                </a:solidFill>
              </a:rPr>
              <a:t>El </a:t>
            </a:r>
            <a:r>
              <a:rPr lang="es-CO" i="1" dirty="0">
                <a:solidFill>
                  <a:srgbClr val="0070C0"/>
                </a:solidFill>
              </a:rPr>
              <a:t>que viole, pues, uno solo de estos mandamientos mínimos y enseñe así a los hombres, mínimo será en el reino de los cielos; pero el que los cumpla y los enseñe, ése será grande en el reino de los </a:t>
            </a:r>
            <a:r>
              <a:rPr lang="es-CO" i="1" dirty="0" smtClean="0">
                <a:solidFill>
                  <a:srgbClr val="0070C0"/>
                </a:solidFill>
              </a:rPr>
              <a:t>cielos</a:t>
            </a:r>
            <a:r>
              <a:rPr lang="es-CO" dirty="0" smtClean="0"/>
              <a:t>»</a:t>
            </a:r>
            <a:r>
              <a:rPr lang="es-CO" dirty="0" smtClean="0">
                <a:solidFill>
                  <a:srgbClr val="FF0000"/>
                </a:solidFill>
              </a:rPr>
              <a:t> (Verso 19)</a:t>
            </a:r>
            <a:r>
              <a:rPr lang="es-CO" dirty="0" smtClean="0"/>
              <a:t>. Por tanto, el que lo hiciera, lo haría de una manera ilegal, es decir sin estar autorizado por Dios para hacerlo, ya que el único pué lo podría hacer es el mismo que emitió la Ley.</a:t>
            </a:r>
            <a:endParaRPr lang="es-CO" dirty="0" smtClean="0">
              <a:solidFill>
                <a:srgbClr val="FF0000"/>
              </a:solidFill>
            </a:endParaRPr>
          </a:p>
          <a:p>
            <a:pPr marL="0" indent="0">
              <a:buNone/>
            </a:pPr>
            <a:endParaRPr lang="es-CO" dirty="0"/>
          </a:p>
        </p:txBody>
      </p:sp>
    </p:spTree>
    <p:extLst>
      <p:ext uri="{BB962C8B-B14F-4D97-AF65-F5344CB8AC3E}">
        <p14:creationId xmlns:p14="http://schemas.microsoft.com/office/powerpoint/2010/main" val="26513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i="1" dirty="0" smtClean="0">
                <a:solidFill>
                  <a:srgbClr val="FF0000"/>
                </a:solidFill>
                <a:latin typeface="Agency FB" pitchFamily="34" charset="0"/>
              </a:rPr>
              <a:t>Para conocer la verdad tenemos que remontarnos a la primer semana de la creación</a:t>
            </a:r>
            <a:endParaRPr lang="es-CO" sz="4000" i="1" dirty="0">
              <a:solidFill>
                <a:srgbClr val="FF0000"/>
              </a:solidFill>
              <a:latin typeface="Agency FB" pitchFamily="34" charset="0"/>
            </a:endParaRPr>
          </a:p>
        </p:txBody>
      </p:sp>
      <p:sp>
        <p:nvSpPr>
          <p:cNvPr id="3" name="2 Marcador de contenido"/>
          <p:cNvSpPr>
            <a:spLocks noGrp="1"/>
          </p:cNvSpPr>
          <p:nvPr>
            <p:ph idx="1"/>
          </p:nvPr>
        </p:nvSpPr>
        <p:spPr>
          <a:xfrm>
            <a:off x="179512" y="1600200"/>
            <a:ext cx="8712968" cy="5257800"/>
          </a:xfrm>
        </p:spPr>
        <p:txBody>
          <a:bodyPr/>
          <a:lstStyle/>
          <a:p>
            <a:pPr marL="0" indent="0" algn="ctr">
              <a:buNone/>
            </a:pPr>
            <a:r>
              <a:rPr lang="es-CO" dirty="0" smtClean="0"/>
              <a:t>   1°.día. 2°.día. 3°.día. 4°.dia. 5°.día. 6°. Día. 7°.día.</a:t>
            </a:r>
            <a:endParaRPr lang="es-CO" dirty="0"/>
          </a:p>
        </p:txBody>
      </p:sp>
      <p:sp>
        <p:nvSpPr>
          <p:cNvPr id="4" name="3 Menos"/>
          <p:cNvSpPr/>
          <p:nvPr/>
        </p:nvSpPr>
        <p:spPr>
          <a:xfrm>
            <a:off x="-1116632" y="1772816"/>
            <a:ext cx="11377264" cy="93610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rot="16200000">
            <a:off x="-1386662" y="3879050"/>
            <a:ext cx="6048672" cy="25202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6200000">
            <a:off x="-232039" y="3825045"/>
            <a:ext cx="6048672" cy="36003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16200000">
            <a:off x="810286" y="3790031"/>
            <a:ext cx="6048672" cy="43006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Menos"/>
          <p:cNvSpPr/>
          <p:nvPr/>
        </p:nvSpPr>
        <p:spPr>
          <a:xfrm rot="16200000">
            <a:off x="2087776" y="3897101"/>
            <a:ext cx="6048672" cy="21592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Menos"/>
          <p:cNvSpPr/>
          <p:nvPr/>
        </p:nvSpPr>
        <p:spPr>
          <a:xfrm rot="16200000">
            <a:off x="3152710" y="3915528"/>
            <a:ext cx="6048675" cy="17906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Menos"/>
          <p:cNvSpPr/>
          <p:nvPr/>
        </p:nvSpPr>
        <p:spPr>
          <a:xfrm rot="16200000">
            <a:off x="4542644" y="3799673"/>
            <a:ext cx="6048670" cy="41077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1" name="10 Rectángulo"/>
          <p:cNvSpPr/>
          <p:nvPr/>
        </p:nvSpPr>
        <p:spPr>
          <a:xfrm>
            <a:off x="179512" y="2708920"/>
            <a:ext cx="1458162" cy="646331"/>
          </a:xfrm>
          <a:prstGeom prst="rect">
            <a:avLst/>
          </a:prstGeom>
        </p:spPr>
        <p:txBody>
          <a:bodyPr wrap="square">
            <a:spAutoFit/>
          </a:bodyPr>
          <a:lstStyle/>
          <a:p>
            <a:r>
              <a:rPr lang="es-CO" b="1" dirty="0">
                <a:solidFill>
                  <a:srgbClr val="FF0000"/>
                </a:solidFill>
              </a:rPr>
              <a:t>Exo.20:11pp. </a:t>
            </a:r>
          </a:p>
          <a:p>
            <a:pPr algn="ctr"/>
            <a:r>
              <a:rPr lang="es-CO" b="1" dirty="0" smtClean="0">
                <a:solidFill>
                  <a:srgbClr val="FF0000"/>
                </a:solidFill>
              </a:rPr>
              <a:t>Gén.1:1-5</a:t>
            </a:r>
            <a:r>
              <a:rPr lang="es-CO" b="1" dirty="0">
                <a:solidFill>
                  <a:srgbClr val="FF0000"/>
                </a:solidFill>
              </a:rPr>
              <a:t>.</a:t>
            </a:r>
          </a:p>
        </p:txBody>
      </p:sp>
      <p:sp>
        <p:nvSpPr>
          <p:cNvPr id="12" name="11 Rectángulo"/>
          <p:cNvSpPr/>
          <p:nvPr/>
        </p:nvSpPr>
        <p:spPr>
          <a:xfrm>
            <a:off x="176670" y="3635732"/>
            <a:ext cx="1321900" cy="646331"/>
          </a:xfrm>
          <a:prstGeom prst="rect">
            <a:avLst/>
          </a:prstGeom>
        </p:spPr>
        <p:txBody>
          <a:bodyPr wrap="none">
            <a:spAutoFit/>
          </a:bodyPr>
          <a:lstStyle/>
          <a:p>
            <a:r>
              <a:rPr lang="es-CO" dirty="0"/>
              <a:t>Cielo, tierra </a:t>
            </a:r>
            <a:endParaRPr lang="es-CO" dirty="0" smtClean="0"/>
          </a:p>
          <a:p>
            <a:r>
              <a:rPr lang="es-CO" dirty="0" smtClean="0"/>
              <a:t>y </a:t>
            </a:r>
            <a:r>
              <a:rPr lang="es-CO" dirty="0"/>
              <a:t>luz.</a:t>
            </a:r>
          </a:p>
        </p:txBody>
      </p:sp>
      <p:sp>
        <p:nvSpPr>
          <p:cNvPr id="13" name="12 Rectángulo"/>
          <p:cNvSpPr/>
          <p:nvPr/>
        </p:nvSpPr>
        <p:spPr>
          <a:xfrm>
            <a:off x="1637674" y="3673260"/>
            <a:ext cx="1154623" cy="2585323"/>
          </a:xfrm>
          <a:prstGeom prst="rect">
            <a:avLst/>
          </a:prstGeom>
        </p:spPr>
        <p:txBody>
          <a:bodyPr wrap="square">
            <a:spAutoFit/>
          </a:bodyPr>
          <a:lstStyle/>
          <a:p>
            <a:pPr algn="ctr"/>
            <a:r>
              <a:rPr lang="es-CO" dirty="0" smtClean="0"/>
              <a:t>Hiso el Firmamento, </a:t>
            </a:r>
          </a:p>
          <a:p>
            <a:pPr algn="ctr"/>
            <a:r>
              <a:rPr lang="es-CO" dirty="0" smtClean="0"/>
              <a:t>Puso aguas encima de el  y debajo de él.</a:t>
            </a:r>
            <a:endParaRPr lang="es-CO" dirty="0"/>
          </a:p>
        </p:txBody>
      </p:sp>
      <p:sp>
        <p:nvSpPr>
          <p:cNvPr id="14" name="13 Rectángulo"/>
          <p:cNvSpPr/>
          <p:nvPr/>
        </p:nvSpPr>
        <p:spPr>
          <a:xfrm>
            <a:off x="1621088" y="2708920"/>
            <a:ext cx="1154623" cy="646331"/>
          </a:xfrm>
          <a:prstGeom prst="rect">
            <a:avLst/>
          </a:prstGeom>
        </p:spPr>
        <p:txBody>
          <a:bodyPr wrap="square">
            <a:spAutoFit/>
          </a:bodyPr>
          <a:lstStyle/>
          <a:p>
            <a:pPr algn="ctr"/>
            <a:r>
              <a:rPr lang="es-CO" b="1" dirty="0" smtClean="0">
                <a:solidFill>
                  <a:srgbClr val="FF0000"/>
                </a:solidFill>
              </a:rPr>
              <a:t>Versos </a:t>
            </a:r>
            <a:r>
              <a:rPr lang="es-CO" b="1" dirty="0">
                <a:solidFill>
                  <a:srgbClr val="FF0000"/>
                </a:solidFill>
              </a:rPr>
              <a:t>6-8.</a:t>
            </a:r>
          </a:p>
        </p:txBody>
      </p:sp>
      <p:sp>
        <p:nvSpPr>
          <p:cNvPr id="15" name="14 Rectángulo"/>
          <p:cNvSpPr/>
          <p:nvPr/>
        </p:nvSpPr>
        <p:spPr>
          <a:xfrm>
            <a:off x="2809637" y="2708919"/>
            <a:ext cx="1024986" cy="646331"/>
          </a:xfrm>
          <a:prstGeom prst="rect">
            <a:avLst/>
          </a:prstGeom>
        </p:spPr>
        <p:txBody>
          <a:bodyPr wrap="square">
            <a:spAutoFit/>
          </a:bodyPr>
          <a:lstStyle/>
          <a:p>
            <a:pPr algn="ctr"/>
            <a:r>
              <a:rPr lang="es-CO" b="1" dirty="0" smtClean="0">
                <a:solidFill>
                  <a:srgbClr val="FF0000"/>
                </a:solidFill>
              </a:rPr>
              <a:t>Versos </a:t>
            </a:r>
            <a:r>
              <a:rPr lang="es-CO" b="1" dirty="0">
                <a:solidFill>
                  <a:srgbClr val="FF0000"/>
                </a:solidFill>
              </a:rPr>
              <a:t>9-13.</a:t>
            </a:r>
          </a:p>
        </p:txBody>
      </p:sp>
      <p:sp>
        <p:nvSpPr>
          <p:cNvPr id="16" name="15 Rectángulo"/>
          <p:cNvSpPr/>
          <p:nvPr/>
        </p:nvSpPr>
        <p:spPr>
          <a:xfrm>
            <a:off x="2828186" y="3753110"/>
            <a:ext cx="1006436" cy="2308324"/>
          </a:xfrm>
          <a:prstGeom prst="rect">
            <a:avLst/>
          </a:prstGeom>
        </p:spPr>
        <p:txBody>
          <a:bodyPr wrap="square">
            <a:spAutoFit/>
          </a:bodyPr>
          <a:lstStyle/>
          <a:p>
            <a:pPr algn="ctr"/>
            <a:r>
              <a:rPr lang="es-CO" dirty="0"/>
              <a:t>Se descubrió la tierra y formó el mar, hierba y arboles</a:t>
            </a:r>
          </a:p>
        </p:txBody>
      </p:sp>
      <p:sp>
        <p:nvSpPr>
          <p:cNvPr id="17" name="16 Rectángulo"/>
          <p:cNvSpPr/>
          <p:nvPr/>
        </p:nvSpPr>
        <p:spPr>
          <a:xfrm>
            <a:off x="3860010" y="2708918"/>
            <a:ext cx="1144141" cy="646331"/>
          </a:xfrm>
          <a:prstGeom prst="rect">
            <a:avLst/>
          </a:prstGeom>
        </p:spPr>
        <p:txBody>
          <a:bodyPr wrap="square">
            <a:spAutoFit/>
          </a:bodyPr>
          <a:lstStyle/>
          <a:p>
            <a:pPr algn="ctr"/>
            <a:r>
              <a:rPr lang="es-CO" b="1" dirty="0">
                <a:solidFill>
                  <a:srgbClr val="FF0000"/>
                </a:solidFill>
              </a:rPr>
              <a:t>versos </a:t>
            </a:r>
            <a:r>
              <a:rPr lang="es-CO" b="1" dirty="0" smtClean="0">
                <a:solidFill>
                  <a:srgbClr val="FF0000"/>
                </a:solidFill>
              </a:rPr>
              <a:t>14-19. </a:t>
            </a:r>
            <a:endParaRPr lang="es-CO" b="1" dirty="0">
              <a:solidFill>
                <a:srgbClr val="FF0000"/>
              </a:solidFill>
            </a:endParaRPr>
          </a:p>
        </p:txBody>
      </p:sp>
      <p:sp>
        <p:nvSpPr>
          <p:cNvPr id="18" name="17 Rectángulo"/>
          <p:cNvSpPr/>
          <p:nvPr/>
        </p:nvSpPr>
        <p:spPr>
          <a:xfrm>
            <a:off x="3860010" y="3753110"/>
            <a:ext cx="1144141" cy="1200329"/>
          </a:xfrm>
          <a:prstGeom prst="rect">
            <a:avLst/>
          </a:prstGeom>
        </p:spPr>
        <p:txBody>
          <a:bodyPr wrap="square">
            <a:spAutoFit/>
          </a:bodyPr>
          <a:lstStyle/>
          <a:p>
            <a:pPr algn="ctr"/>
            <a:r>
              <a:rPr lang="es-CO" dirty="0"/>
              <a:t>Creó las estrellas, el sol, </a:t>
            </a:r>
            <a:r>
              <a:rPr lang="es-CO" dirty="0" smtClean="0"/>
              <a:t> y la </a:t>
            </a:r>
            <a:r>
              <a:rPr lang="es-CO" dirty="0"/>
              <a:t>luna,</a:t>
            </a:r>
          </a:p>
        </p:txBody>
      </p:sp>
      <p:sp>
        <p:nvSpPr>
          <p:cNvPr id="19" name="18 Rectángulo"/>
          <p:cNvSpPr/>
          <p:nvPr/>
        </p:nvSpPr>
        <p:spPr>
          <a:xfrm>
            <a:off x="5220072" y="2708920"/>
            <a:ext cx="900099" cy="646331"/>
          </a:xfrm>
          <a:prstGeom prst="rect">
            <a:avLst/>
          </a:prstGeom>
        </p:spPr>
        <p:txBody>
          <a:bodyPr wrap="square">
            <a:spAutoFit/>
          </a:bodyPr>
          <a:lstStyle/>
          <a:p>
            <a:r>
              <a:rPr lang="es-CO" b="1" dirty="0">
                <a:solidFill>
                  <a:srgbClr val="FF0000"/>
                </a:solidFill>
              </a:rPr>
              <a:t>Versos </a:t>
            </a:r>
            <a:r>
              <a:rPr lang="es-CO" b="1" dirty="0" smtClean="0">
                <a:solidFill>
                  <a:srgbClr val="FF0000"/>
                </a:solidFill>
              </a:rPr>
              <a:t>20-23.</a:t>
            </a:r>
            <a:endParaRPr lang="es-CO" b="1" dirty="0">
              <a:solidFill>
                <a:srgbClr val="FF0000"/>
              </a:solidFill>
            </a:endParaRPr>
          </a:p>
        </p:txBody>
      </p:sp>
      <p:sp>
        <p:nvSpPr>
          <p:cNvPr id="20" name="19 Rectángulo"/>
          <p:cNvSpPr/>
          <p:nvPr/>
        </p:nvSpPr>
        <p:spPr>
          <a:xfrm>
            <a:off x="5097289" y="3753110"/>
            <a:ext cx="1022884" cy="923330"/>
          </a:xfrm>
          <a:prstGeom prst="rect">
            <a:avLst/>
          </a:prstGeom>
        </p:spPr>
        <p:txBody>
          <a:bodyPr wrap="square">
            <a:spAutoFit/>
          </a:bodyPr>
          <a:lstStyle/>
          <a:p>
            <a:pPr algn="ctr"/>
            <a:r>
              <a:rPr lang="es-CO" dirty="0"/>
              <a:t>Creó los </a:t>
            </a:r>
            <a:r>
              <a:rPr lang="es-CO" dirty="0" smtClean="0"/>
              <a:t>peses y la aves . </a:t>
            </a:r>
            <a:endParaRPr lang="es-CO" dirty="0"/>
          </a:p>
        </p:txBody>
      </p:sp>
      <p:sp>
        <p:nvSpPr>
          <p:cNvPr id="22" name="21 Rectángulo"/>
          <p:cNvSpPr/>
          <p:nvPr/>
        </p:nvSpPr>
        <p:spPr>
          <a:xfrm>
            <a:off x="6120173" y="2708920"/>
            <a:ext cx="1462003" cy="369332"/>
          </a:xfrm>
          <a:prstGeom prst="rect">
            <a:avLst/>
          </a:prstGeom>
        </p:spPr>
        <p:txBody>
          <a:bodyPr wrap="none">
            <a:spAutoFit/>
          </a:bodyPr>
          <a:lstStyle/>
          <a:p>
            <a:r>
              <a:rPr lang="es-CO" b="1" dirty="0">
                <a:solidFill>
                  <a:srgbClr val="FF0000"/>
                </a:solidFill>
              </a:rPr>
              <a:t>Versos 24-31.</a:t>
            </a:r>
          </a:p>
        </p:txBody>
      </p:sp>
      <p:sp>
        <p:nvSpPr>
          <p:cNvPr id="23" name="22 Rectángulo"/>
          <p:cNvSpPr/>
          <p:nvPr/>
        </p:nvSpPr>
        <p:spPr>
          <a:xfrm>
            <a:off x="6266581" y="3753110"/>
            <a:ext cx="1258309" cy="1477328"/>
          </a:xfrm>
          <a:prstGeom prst="rect">
            <a:avLst/>
          </a:prstGeom>
        </p:spPr>
        <p:txBody>
          <a:bodyPr wrap="square">
            <a:spAutoFit/>
          </a:bodyPr>
          <a:lstStyle/>
          <a:p>
            <a:pPr algn="ctr"/>
            <a:r>
              <a:rPr lang="es-CO" dirty="0"/>
              <a:t>Creó animales terrestres, al hombre, y la mujer.</a:t>
            </a:r>
          </a:p>
        </p:txBody>
      </p:sp>
      <p:sp>
        <p:nvSpPr>
          <p:cNvPr id="24" name="23 Rectángulo"/>
          <p:cNvSpPr/>
          <p:nvPr/>
        </p:nvSpPr>
        <p:spPr>
          <a:xfrm>
            <a:off x="7772366" y="2708918"/>
            <a:ext cx="1264130" cy="369332"/>
          </a:xfrm>
          <a:prstGeom prst="rect">
            <a:avLst/>
          </a:prstGeom>
        </p:spPr>
        <p:txBody>
          <a:bodyPr wrap="square">
            <a:spAutoFit/>
          </a:bodyPr>
          <a:lstStyle/>
          <a:p>
            <a:r>
              <a:rPr lang="es-CO" b="1" dirty="0">
                <a:solidFill>
                  <a:srgbClr val="FF0000"/>
                </a:solidFill>
              </a:rPr>
              <a:t>Gén.2:1-3.</a:t>
            </a:r>
          </a:p>
        </p:txBody>
      </p:sp>
      <p:sp>
        <p:nvSpPr>
          <p:cNvPr id="25" name="24 Rectángulo"/>
          <p:cNvSpPr/>
          <p:nvPr/>
        </p:nvSpPr>
        <p:spPr>
          <a:xfrm>
            <a:off x="7566979" y="3673260"/>
            <a:ext cx="1469517" cy="2308324"/>
          </a:xfrm>
          <a:prstGeom prst="rect">
            <a:avLst/>
          </a:prstGeom>
        </p:spPr>
        <p:txBody>
          <a:bodyPr wrap="square">
            <a:spAutoFit/>
          </a:bodyPr>
          <a:lstStyle/>
          <a:p>
            <a:pPr algn="ctr"/>
            <a:r>
              <a:rPr lang="es-CO" dirty="0"/>
              <a:t>Lo reposó, lo bendijo, y lo </a:t>
            </a:r>
            <a:r>
              <a:rPr lang="es-CO" dirty="0" smtClean="0"/>
              <a:t>santificó. </a:t>
            </a:r>
          </a:p>
          <a:p>
            <a:pPr algn="ctr"/>
            <a:r>
              <a:rPr lang="es-CO" b="1" dirty="0" smtClean="0">
                <a:solidFill>
                  <a:srgbClr val="FF0000"/>
                </a:solidFill>
              </a:rPr>
              <a:t>¿Para beneficio de quién creó Dios todo esto?</a:t>
            </a:r>
            <a:endParaRPr lang="es-CO" b="1" dirty="0">
              <a:solidFill>
                <a:srgbClr val="FF0000"/>
              </a:solidFill>
            </a:endParaRPr>
          </a:p>
        </p:txBody>
      </p:sp>
      <p:sp>
        <p:nvSpPr>
          <p:cNvPr id="29" name="28 Rectángulo"/>
          <p:cNvSpPr/>
          <p:nvPr/>
        </p:nvSpPr>
        <p:spPr>
          <a:xfrm>
            <a:off x="0" y="6253325"/>
            <a:ext cx="9144000" cy="646331"/>
          </a:xfrm>
          <a:prstGeom prst="rect">
            <a:avLst/>
          </a:prstGeom>
        </p:spPr>
        <p:txBody>
          <a:bodyPr wrap="square">
            <a:spAutoFit/>
          </a:bodyPr>
          <a:lstStyle/>
          <a:p>
            <a:pPr algn="ctr"/>
            <a:r>
              <a:rPr lang="es-CO" b="1" dirty="0"/>
              <a:t>¿Por cuanto tiempo </a:t>
            </a:r>
            <a:r>
              <a:rPr lang="es-CO" b="1" dirty="0" smtClean="0"/>
              <a:t>quedó </a:t>
            </a:r>
            <a:r>
              <a:rPr lang="es-CO" b="1" dirty="0"/>
              <a:t>bendito el séptimo día?</a:t>
            </a:r>
            <a:r>
              <a:rPr lang="es-CO" b="1" dirty="0">
                <a:solidFill>
                  <a:srgbClr val="FF0000"/>
                </a:solidFill>
              </a:rPr>
              <a:t> 1 Cron.17:27.</a:t>
            </a:r>
            <a:r>
              <a:rPr lang="es-CO" b="1" dirty="0"/>
              <a:t> «…porque lo que tú, oh Yahveh, has bendecido, bendecido será para siempre"</a:t>
            </a:r>
          </a:p>
        </p:txBody>
      </p:sp>
    </p:spTree>
    <p:extLst>
      <p:ext uri="{BB962C8B-B14F-4D97-AF65-F5344CB8AC3E}">
        <p14:creationId xmlns:p14="http://schemas.microsoft.com/office/powerpoint/2010/main" val="3708997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500" fill="hold"/>
                                        <p:tgtEl>
                                          <p:spTgt spid="17"/>
                                        </p:tgtEl>
                                        <p:attrNameLst>
                                          <p:attrName>ppt_w</p:attrName>
                                        </p:attrNameLst>
                                      </p:cBhvr>
                                      <p:tavLst>
                                        <p:tav tm="0">
                                          <p:val>
                                            <p:fltVal val="0"/>
                                          </p:val>
                                        </p:tav>
                                        <p:tav tm="100000">
                                          <p:val>
                                            <p:strVal val="#ppt_w"/>
                                          </p:val>
                                        </p:tav>
                                      </p:tavLst>
                                    </p:anim>
                                    <p:anim calcmode="lin" valueType="num">
                                      <p:cBhvr>
                                        <p:cTn id="64" dur="500" fill="hold"/>
                                        <p:tgtEl>
                                          <p:spTgt spid="17"/>
                                        </p:tgtEl>
                                        <p:attrNameLst>
                                          <p:attrName>ppt_h</p:attrName>
                                        </p:attrNameLst>
                                      </p:cBhvr>
                                      <p:tavLst>
                                        <p:tav tm="0">
                                          <p:val>
                                            <p:fltVal val="0"/>
                                          </p:val>
                                        </p:tav>
                                        <p:tav tm="100000">
                                          <p:val>
                                            <p:strVal val="#ppt_h"/>
                                          </p:val>
                                        </p:tav>
                                      </p:tavLst>
                                    </p:anim>
                                    <p:animEffect transition="in" filter="fade">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500" fill="hold"/>
                                        <p:tgtEl>
                                          <p:spTgt spid="18"/>
                                        </p:tgtEl>
                                        <p:attrNameLst>
                                          <p:attrName>ppt_w</p:attrName>
                                        </p:attrNameLst>
                                      </p:cBhvr>
                                      <p:tavLst>
                                        <p:tav tm="0">
                                          <p:val>
                                            <p:fltVal val="0"/>
                                          </p:val>
                                        </p:tav>
                                        <p:tav tm="100000">
                                          <p:val>
                                            <p:strVal val="#ppt_w"/>
                                          </p:val>
                                        </p:tav>
                                      </p:tavLst>
                                    </p:anim>
                                    <p:anim calcmode="lin" valueType="num">
                                      <p:cBhvr>
                                        <p:cTn id="71" dur="500" fill="hold"/>
                                        <p:tgtEl>
                                          <p:spTgt spid="18"/>
                                        </p:tgtEl>
                                        <p:attrNameLst>
                                          <p:attrName>ppt_h</p:attrName>
                                        </p:attrNameLst>
                                      </p:cBhvr>
                                      <p:tavLst>
                                        <p:tav tm="0">
                                          <p:val>
                                            <p:fltVal val="0"/>
                                          </p:val>
                                        </p:tav>
                                        <p:tav tm="100000">
                                          <p:val>
                                            <p:strVal val="#ppt_h"/>
                                          </p:val>
                                        </p:tav>
                                      </p:tavLst>
                                    </p:anim>
                                    <p:animEffect transition="in" filter="fade">
                                      <p:cBhvr>
                                        <p:cTn id="72" dur="500"/>
                                        <p:tgtEl>
                                          <p:spTgt spid="18"/>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animEffect transition="in" filter="fade">
                                      <p:cBhvr>
                                        <p:cTn id="79" dur="500"/>
                                        <p:tgtEl>
                                          <p:spTgt spid="19"/>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p:cTn id="84" dur="500" fill="hold"/>
                                        <p:tgtEl>
                                          <p:spTgt spid="20"/>
                                        </p:tgtEl>
                                        <p:attrNameLst>
                                          <p:attrName>ppt_w</p:attrName>
                                        </p:attrNameLst>
                                      </p:cBhvr>
                                      <p:tavLst>
                                        <p:tav tm="0">
                                          <p:val>
                                            <p:fltVal val="0"/>
                                          </p:val>
                                        </p:tav>
                                        <p:tav tm="100000">
                                          <p:val>
                                            <p:strVal val="#ppt_w"/>
                                          </p:val>
                                        </p:tav>
                                      </p:tavLst>
                                    </p:anim>
                                    <p:anim calcmode="lin" valueType="num">
                                      <p:cBhvr>
                                        <p:cTn id="85" dur="500" fill="hold"/>
                                        <p:tgtEl>
                                          <p:spTgt spid="20"/>
                                        </p:tgtEl>
                                        <p:attrNameLst>
                                          <p:attrName>ppt_h</p:attrName>
                                        </p:attrNameLst>
                                      </p:cBhvr>
                                      <p:tavLst>
                                        <p:tav tm="0">
                                          <p:val>
                                            <p:fltVal val="0"/>
                                          </p:val>
                                        </p:tav>
                                        <p:tav tm="100000">
                                          <p:val>
                                            <p:strVal val="#ppt_h"/>
                                          </p:val>
                                        </p:tav>
                                      </p:tavLst>
                                    </p:anim>
                                    <p:animEffect transition="in" filter="fade">
                                      <p:cBhvr>
                                        <p:cTn id="86" dur="500"/>
                                        <p:tgtEl>
                                          <p:spTgt spid="20"/>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p:cTn id="98" dur="500" fill="hold"/>
                                        <p:tgtEl>
                                          <p:spTgt spid="23"/>
                                        </p:tgtEl>
                                        <p:attrNameLst>
                                          <p:attrName>ppt_w</p:attrName>
                                        </p:attrNameLst>
                                      </p:cBhvr>
                                      <p:tavLst>
                                        <p:tav tm="0">
                                          <p:val>
                                            <p:fltVal val="0"/>
                                          </p:val>
                                        </p:tav>
                                        <p:tav tm="100000">
                                          <p:val>
                                            <p:strVal val="#ppt_w"/>
                                          </p:val>
                                        </p:tav>
                                      </p:tavLst>
                                    </p:anim>
                                    <p:anim calcmode="lin" valueType="num">
                                      <p:cBhvr>
                                        <p:cTn id="99" dur="500" fill="hold"/>
                                        <p:tgtEl>
                                          <p:spTgt spid="23"/>
                                        </p:tgtEl>
                                        <p:attrNameLst>
                                          <p:attrName>ppt_h</p:attrName>
                                        </p:attrNameLst>
                                      </p:cBhvr>
                                      <p:tavLst>
                                        <p:tav tm="0">
                                          <p:val>
                                            <p:fltVal val="0"/>
                                          </p:val>
                                        </p:tav>
                                        <p:tav tm="100000">
                                          <p:val>
                                            <p:strVal val="#ppt_h"/>
                                          </p:val>
                                        </p:tav>
                                      </p:tavLst>
                                    </p:anim>
                                    <p:animEffect transition="in" filter="fade">
                                      <p:cBhvr>
                                        <p:cTn id="100" dur="500"/>
                                        <p:tgtEl>
                                          <p:spTgt spid="23"/>
                                        </p:tgtEl>
                                      </p:cBhvr>
                                    </p:animEffec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p:cTn id="105" dur="500" fill="hold"/>
                                        <p:tgtEl>
                                          <p:spTgt spid="24"/>
                                        </p:tgtEl>
                                        <p:attrNameLst>
                                          <p:attrName>ppt_w</p:attrName>
                                        </p:attrNameLst>
                                      </p:cBhvr>
                                      <p:tavLst>
                                        <p:tav tm="0">
                                          <p:val>
                                            <p:fltVal val="0"/>
                                          </p:val>
                                        </p:tav>
                                        <p:tav tm="100000">
                                          <p:val>
                                            <p:strVal val="#ppt_w"/>
                                          </p:val>
                                        </p:tav>
                                      </p:tavLst>
                                    </p:anim>
                                    <p:anim calcmode="lin" valueType="num">
                                      <p:cBhvr>
                                        <p:cTn id="106" dur="500" fill="hold"/>
                                        <p:tgtEl>
                                          <p:spTgt spid="24"/>
                                        </p:tgtEl>
                                        <p:attrNameLst>
                                          <p:attrName>ppt_h</p:attrName>
                                        </p:attrNameLst>
                                      </p:cBhvr>
                                      <p:tavLst>
                                        <p:tav tm="0">
                                          <p:val>
                                            <p:fltVal val="0"/>
                                          </p:val>
                                        </p:tav>
                                        <p:tav tm="100000">
                                          <p:val>
                                            <p:strVal val="#ppt_h"/>
                                          </p:val>
                                        </p:tav>
                                      </p:tavLst>
                                    </p:anim>
                                    <p:animEffect transition="in" filter="fade">
                                      <p:cBhvr>
                                        <p:cTn id="107" dur="500"/>
                                        <p:tgtEl>
                                          <p:spTgt spid="24"/>
                                        </p:tgtEl>
                                      </p:cBhvr>
                                    </p:animEffect>
                                  </p:childTnLst>
                                </p:cTn>
                              </p:par>
                            </p:childTnLst>
                          </p:cTn>
                        </p:par>
                      </p:childTnLst>
                    </p:cTn>
                  </p:par>
                  <p:par>
                    <p:cTn id="108" fill="hold">
                      <p:stCondLst>
                        <p:cond delay="indefinite"/>
                      </p:stCondLst>
                      <p:childTnLst>
                        <p:par>
                          <p:cTn id="109" fill="hold">
                            <p:stCondLst>
                              <p:cond delay="0"/>
                            </p:stCondLst>
                            <p:childTnLst>
                              <p:par>
                                <p:cTn id="110" presetID="53" presetClass="entr" presetSubtype="16" fill="hold" grpId="0" nodeType="clickEffect">
                                  <p:stCondLst>
                                    <p:cond delay="0"/>
                                  </p:stCondLst>
                                  <p:childTnLst>
                                    <p:set>
                                      <p:cBhvr>
                                        <p:cTn id="111" dur="1" fill="hold">
                                          <p:stCondLst>
                                            <p:cond delay="0"/>
                                          </p:stCondLst>
                                        </p:cTn>
                                        <p:tgtEl>
                                          <p:spTgt spid="25"/>
                                        </p:tgtEl>
                                        <p:attrNameLst>
                                          <p:attrName>style.visibility</p:attrName>
                                        </p:attrNameLst>
                                      </p:cBhvr>
                                      <p:to>
                                        <p:strVal val="visible"/>
                                      </p:to>
                                    </p:set>
                                    <p:anim calcmode="lin" valueType="num">
                                      <p:cBhvr>
                                        <p:cTn id="112" dur="500" fill="hold"/>
                                        <p:tgtEl>
                                          <p:spTgt spid="25"/>
                                        </p:tgtEl>
                                        <p:attrNameLst>
                                          <p:attrName>ppt_w</p:attrName>
                                        </p:attrNameLst>
                                      </p:cBhvr>
                                      <p:tavLst>
                                        <p:tav tm="0">
                                          <p:val>
                                            <p:fltVal val="0"/>
                                          </p:val>
                                        </p:tav>
                                        <p:tav tm="100000">
                                          <p:val>
                                            <p:strVal val="#ppt_w"/>
                                          </p:val>
                                        </p:tav>
                                      </p:tavLst>
                                    </p:anim>
                                    <p:anim calcmode="lin" valueType="num">
                                      <p:cBhvr>
                                        <p:cTn id="113" dur="500" fill="hold"/>
                                        <p:tgtEl>
                                          <p:spTgt spid="25"/>
                                        </p:tgtEl>
                                        <p:attrNameLst>
                                          <p:attrName>ppt_h</p:attrName>
                                        </p:attrNameLst>
                                      </p:cBhvr>
                                      <p:tavLst>
                                        <p:tav tm="0">
                                          <p:val>
                                            <p:fltVal val="0"/>
                                          </p:val>
                                        </p:tav>
                                        <p:tav tm="100000">
                                          <p:val>
                                            <p:strVal val="#ppt_h"/>
                                          </p:val>
                                        </p:tav>
                                      </p:tavLst>
                                    </p:anim>
                                    <p:animEffect transition="in" filter="fade">
                                      <p:cBhvr>
                                        <p:cTn id="114" dur="500"/>
                                        <p:tgtEl>
                                          <p:spTgt spid="25"/>
                                        </p:tgtEl>
                                      </p:cBhvr>
                                    </p:animEffect>
                                  </p:childTnLst>
                                </p:cTn>
                              </p:par>
                            </p:childTnLst>
                          </p:cTn>
                        </p:par>
                      </p:childTnLst>
                    </p:cTn>
                  </p:par>
                  <p:par>
                    <p:cTn id="115" fill="hold">
                      <p:stCondLst>
                        <p:cond delay="indefinite"/>
                      </p:stCondLst>
                      <p:childTnLst>
                        <p:par>
                          <p:cTn id="116" fill="hold">
                            <p:stCondLst>
                              <p:cond delay="0"/>
                            </p:stCondLst>
                            <p:childTnLst>
                              <p:par>
                                <p:cTn id="117" presetID="53" presetClass="entr" presetSubtype="16" fill="hold" grpId="0" nodeType="click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p:cTn id="119" dur="500" fill="hold"/>
                                        <p:tgtEl>
                                          <p:spTgt spid="29"/>
                                        </p:tgtEl>
                                        <p:attrNameLst>
                                          <p:attrName>ppt_w</p:attrName>
                                        </p:attrNameLst>
                                      </p:cBhvr>
                                      <p:tavLst>
                                        <p:tav tm="0">
                                          <p:val>
                                            <p:fltVal val="0"/>
                                          </p:val>
                                        </p:tav>
                                        <p:tav tm="100000">
                                          <p:val>
                                            <p:strVal val="#ppt_w"/>
                                          </p:val>
                                        </p:tav>
                                      </p:tavLst>
                                    </p:anim>
                                    <p:anim calcmode="lin" valueType="num">
                                      <p:cBhvr>
                                        <p:cTn id="120" dur="500" fill="hold"/>
                                        <p:tgtEl>
                                          <p:spTgt spid="29"/>
                                        </p:tgtEl>
                                        <p:attrNameLst>
                                          <p:attrName>ppt_h</p:attrName>
                                        </p:attrNameLst>
                                      </p:cBhvr>
                                      <p:tavLst>
                                        <p:tav tm="0">
                                          <p:val>
                                            <p:fltVal val="0"/>
                                          </p:val>
                                        </p:tav>
                                        <p:tav tm="100000">
                                          <p:val>
                                            <p:strVal val="#ppt_h"/>
                                          </p:val>
                                        </p:tav>
                                      </p:tavLst>
                                    </p:anim>
                                    <p:animEffect transition="in" filter="fade">
                                      <p:cBhvr>
                                        <p:cTn id="12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P spid="12" grpId="0"/>
      <p:bldP spid="13" grpId="0"/>
      <p:bldP spid="14" grpId="0"/>
      <p:bldP spid="15" grpId="0"/>
      <p:bldP spid="16" grpId="0"/>
      <p:bldP spid="17" grpId="0"/>
      <p:bldP spid="18" grpId="0"/>
      <p:bldP spid="19" grpId="0"/>
      <p:bldP spid="20" grpId="0"/>
      <p:bldP spid="22" grpId="0"/>
      <p:bldP spid="23" grpId="0"/>
      <p:bldP spid="24" grpId="0"/>
      <p:bldP spid="25" grpId="0"/>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508104" cy="6858000"/>
          </a:xfrm>
        </p:spPr>
        <p:txBody>
          <a:bodyPr>
            <a:normAutofit/>
          </a:bodyPr>
          <a:lstStyle/>
          <a:p>
            <a:pPr marL="0" indent="0" algn="ctr">
              <a:buNone/>
            </a:pPr>
            <a:r>
              <a:rPr lang="es-CO" dirty="0" smtClean="0"/>
              <a:t>De a cuerdo a la Palabra de Dios, este </a:t>
            </a:r>
            <a:r>
              <a:rPr lang="es-CO" dirty="0"/>
              <a:t>es el </a:t>
            </a:r>
            <a:r>
              <a:rPr lang="es-CO" dirty="0" smtClean="0"/>
              <a:t>origen de la semana de siete días, seis días para trabajar, y el séptimo para reposar, este siclo se repite constantemente, día por día, semana tras semana, mes tras mes, año por año, y siglo por siglo, y cuando Dios extermine el pecado y a los pecadores </a:t>
            </a:r>
            <a:r>
              <a:rPr lang="es-CO" i="1" dirty="0" smtClean="0">
                <a:solidFill>
                  <a:srgbClr val="0070C0"/>
                </a:solidFill>
              </a:rPr>
              <a:t>Él que estaba sentado en el trono dijo: «Yo </a:t>
            </a:r>
            <a:r>
              <a:rPr lang="es-CO" i="1" dirty="0">
                <a:solidFill>
                  <a:srgbClr val="0070C0"/>
                </a:solidFill>
              </a:rPr>
              <a:t>hago nuevas todas las </a:t>
            </a:r>
            <a:r>
              <a:rPr lang="es-CO" i="1" dirty="0" smtClean="0">
                <a:solidFill>
                  <a:srgbClr val="0070C0"/>
                </a:solidFill>
              </a:rPr>
              <a:t>cosas</a:t>
            </a:r>
            <a:r>
              <a:rPr lang="es-CO" dirty="0" smtClean="0"/>
              <a:t>» </a:t>
            </a:r>
            <a:r>
              <a:rPr lang="es-CO" dirty="0" smtClean="0">
                <a:solidFill>
                  <a:srgbClr val="FF0000"/>
                </a:solidFill>
              </a:rPr>
              <a:t>(Apoc.21:5)</a:t>
            </a:r>
            <a:r>
              <a:rPr lang="es-CO" dirty="0" smtClean="0"/>
              <a:t>.</a:t>
            </a:r>
          </a:p>
          <a:p>
            <a:pPr algn="ctr"/>
            <a:endParaRPr lang="es-CO" dirty="0"/>
          </a:p>
        </p:txBody>
      </p:sp>
      <p:pic>
        <p:nvPicPr>
          <p:cNvPr id="2050" name="Picture 2" descr="http://t2.gstatic.com/images?q=tbn:ANd9GcQoj4ONed-_92J6dZ4TxAHLChgnKNj4u47pw62iS3_rRFIhcr838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2470" y="444951"/>
            <a:ext cx="3312368" cy="284986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SDAUGqnp_xMw6BmGiFBIzEPfBU7XuppAjpi7PkWrwziUOP0EU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573016"/>
            <a:ext cx="3312368"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0786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500" fill="hold"/>
                                        <p:tgtEl>
                                          <p:spTgt spid="2052"/>
                                        </p:tgtEl>
                                        <p:attrNameLst>
                                          <p:attrName>ppt_w</p:attrName>
                                        </p:attrNameLst>
                                      </p:cBhvr>
                                      <p:tavLst>
                                        <p:tav tm="0">
                                          <p:val>
                                            <p:fltVal val="0"/>
                                          </p:val>
                                        </p:tav>
                                        <p:tav tm="100000">
                                          <p:val>
                                            <p:strVal val="#ppt_w"/>
                                          </p:val>
                                        </p:tav>
                                      </p:tavLst>
                                    </p:anim>
                                    <p:anim calcmode="lin" valueType="num">
                                      <p:cBhvr>
                                        <p:cTn id="15" dur="500" fill="hold"/>
                                        <p:tgtEl>
                                          <p:spTgt spid="2052"/>
                                        </p:tgtEl>
                                        <p:attrNameLst>
                                          <p:attrName>ppt_h</p:attrName>
                                        </p:attrNameLst>
                                      </p:cBhvr>
                                      <p:tavLst>
                                        <p:tav tm="0">
                                          <p:val>
                                            <p:fltVal val="0"/>
                                          </p:val>
                                        </p:tav>
                                        <p:tav tm="100000">
                                          <p:val>
                                            <p:strVal val="#ppt_h"/>
                                          </p:val>
                                        </p:tav>
                                      </p:tavLst>
                                    </p:anim>
                                    <p:animEffect transition="in" filter="fade">
                                      <p:cBhvr>
                                        <p:cTn id="16"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472608" cy="3960440"/>
          </a:xfrm>
        </p:spPr>
        <p:txBody>
          <a:bodyPr>
            <a:normAutofit/>
          </a:bodyPr>
          <a:lstStyle/>
          <a:p>
            <a:pPr marL="0" indent="0">
              <a:buNone/>
            </a:pPr>
            <a:r>
              <a:rPr lang="es-CO" dirty="0"/>
              <a:t>Por lo que dice </a:t>
            </a:r>
            <a:r>
              <a:rPr lang="es-CO" dirty="0">
                <a:solidFill>
                  <a:srgbClr val="FF0000"/>
                </a:solidFill>
              </a:rPr>
              <a:t>Isaías 66:22,23</a:t>
            </a:r>
            <a:r>
              <a:rPr lang="es-CO" dirty="0" smtClean="0"/>
              <a:t>:</a:t>
            </a:r>
          </a:p>
          <a:p>
            <a:pPr marL="0" indent="0" algn="ctr">
              <a:buNone/>
            </a:pPr>
            <a:r>
              <a:rPr lang="es-CO" dirty="0" smtClean="0"/>
              <a:t> </a:t>
            </a:r>
            <a:r>
              <a:rPr lang="es-CO" b="1" baseline="30000" dirty="0" smtClean="0"/>
              <a:t> </a:t>
            </a:r>
            <a:r>
              <a:rPr lang="es-CO" b="1" baseline="30000" dirty="0"/>
              <a:t>«</a:t>
            </a:r>
            <a:r>
              <a:rPr lang="es-CO" dirty="0"/>
              <a:t>Porque como los cielos nuevos y la nueva tierra que yo hago permanecerán delante de mí, dice Jehová, así permanecerá vuestra simiente y vuestro </a:t>
            </a:r>
            <a:r>
              <a:rPr lang="es-CO" dirty="0" smtClean="0"/>
              <a:t>nombre. </a:t>
            </a:r>
            <a:endParaRPr lang="es-CO" dirty="0"/>
          </a:p>
        </p:txBody>
      </p:sp>
      <p:pic>
        <p:nvPicPr>
          <p:cNvPr id="3074" name="Picture 2" descr="http://t2.gstatic.com/images?q=tbn:ANd9GcTJ5s1Wd9MKm1jCPhWTKp0S92_xAA6eakc_qjBfx2VquFX11-CF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548680"/>
            <a:ext cx="3168352"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509120"/>
            <a:ext cx="8568952" cy="2308324"/>
          </a:xfrm>
          <a:prstGeom prst="rect">
            <a:avLst/>
          </a:prstGeom>
        </p:spPr>
        <p:txBody>
          <a:bodyPr wrap="square">
            <a:spAutoFit/>
          </a:bodyPr>
          <a:lstStyle/>
          <a:p>
            <a:pPr algn="ctr"/>
            <a:r>
              <a:rPr lang="es-CO" sz="3600" dirty="0" smtClean="0"/>
              <a:t>Y será </a:t>
            </a:r>
            <a:r>
              <a:rPr lang="es-CO" sz="3600" dirty="0"/>
              <a:t>que de mes en mes, y de </a:t>
            </a:r>
            <a:r>
              <a:rPr lang="es-CO" sz="3600" i="1" u="sng" dirty="0">
                <a:solidFill>
                  <a:srgbClr val="0070C0"/>
                </a:solidFill>
              </a:rPr>
              <a:t>sábado en sábado</a:t>
            </a:r>
            <a:r>
              <a:rPr lang="es-CO" sz="3600" dirty="0"/>
              <a:t>, vendrá toda carne a adorar delante de mí, </a:t>
            </a:r>
            <a:r>
              <a:rPr lang="es-CO" sz="3600" i="1" u="sng" dirty="0">
                <a:solidFill>
                  <a:srgbClr val="0070C0"/>
                </a:solidFill>
              </a:rPr>
              <a:t>dice Jehová</a:t>
            </a:r>
            <a:r>
              <a:rPr lang="es-CO" sz="3600" dirty="0"/>
              <a:t>» Sabemos que el siclo semanal no será alterado. </a:t>
            </a:r>
          </a:p>
        </p:txBody>
      </p:sp>
    </p:spTree>
    <p:extLst>
      <p:ext uri="{BB962C8B-B14F-4D97-AF65-F5344CB8AC3E}">
        <p14:creationId xmlns:p14="http://schemas.microsoft.com/office/powerpoint/2010/main" val="22942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dirty="0" smtClean="0">
                <a:latin typeface="Agency FB" pitchFamily="34" charset="0"/>
              </a:rPr>
              <a:t>Regresemos a la profecía de Daniel y observe el cambio que hizo en la Ley de Dios este poder.</a:t>
            </a:r>
            <a:endParaRPr lang="es-CO" sz="3600" dirty="0">
              <a:latin typeface="Agency FB" pitchFamily="34" charset="0"/>
            </a:endParaRPr>
          </a:p>
        </p:txBody>
      </p:sp>
      <p:pic>
        <p:nvPicPr>
          <p:cNvPr id="2050" name="Picture 2" descr="http://t1.gstatic.com/images?q=tbn:ANd9GcRX6f5Kqv3BmbCgO8gAo8IDylVF-kDcKPaoR0Dw3I7aU_dug-Hq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556792"/>
            <a:ext cx="7344816" cy="42484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3.gstatic.com/images?q=tbn:ANd9GcQ-Te7tnDfGuJ8f47fDzZn9azMjT4Syxg_yg6iPx7dfloOTmBZ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556792"/>
            <a:ext cx="5005000" cy="424847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79512" y="5855731"/>
            <a:ext cx="8784976" cy="707886"/>
          </a:xfrm>
          <a:prstGeom prst="rect">
            <a:avLst/>
          </a:prstGeom>
        </p:spPr>
        <p:txBody>
          <a:bodyPr wrap="square">
            <a:spAutoFit/>
          </a:bodyPr>
          <a:lstStyle/>
          <a:p>
            <a:pPr algn="ctr"/>
            <a:r>
              <a:rPr lang="es-CO" sz="2000" b="1" dirty="0">
                <a:solidFill>
                  <a:srgbClr val="FF0000"/>
                </a:solidFill>
              </a:rPr>
              <a:t>Recuerden las palabras de Cristo: </a:t>
            </a:r>
            <a:r>
              <a:rPr lang="es-CO" sz="2000" b="1" baseline="30000" dirty="0">
                <a:solidFill>
                  <a:srgbClr val="FF0000"/>
                </a:solidFill>
              </a:rPr>
              <a:t>«</a:t>
            </a:r>
            <a:r>
              <a:rPr lang="es-CO" sz="2000" b="1" dirty="0">
                <a:solidFill>
                  <a:srgbClr val="FF0000"/>
                </a:solidFill>
              </a:rPr>
              <a:t>vano es, pues, el culto que me rinden, cuando enseñan doctrinas que sólo son preceptos humanos» </a:t>
            </a:r>
            <a:r>
              <a:rPr lang="es-CO" sz="2000" b="1" dirty="0"/>
              <a:t>(Mat.15:9).</a:t>
            </a:r>
          </a:p>
        </p:txBody>
      </p:sp>
    </p:spTree>
    <p:extLst>
      <p:ext uri="{BB962C8B-B14F-4D97-AF65-F5344CB8AC3E}">
        <p14:creationId xmlns:p14="http://schemas.microsoft.com/office/powerpoint/2010/main" val="2836160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500" fill="hold"/>
                                        <p:tgtEl>
                                          <p:spTgt spid="2050"/>
                                        </p:tgtEl>
                                        <p:attrNameLst>
                                          <p:attrName>ppt_w</p:attrName>
                                        </p:attrNameLst>
                                      </p:cBhvr>
                                      <p:tavLst>
                                        <p:tav tm="0">
                                          <p:val>
                                            <p:fltVal val="0"/>
                                          </p:val>
                                        </p:tav>
                                        <p:tav tm="100000">
                                          <p:val>
                                            <p:strVal val="#ppt_w"/>
                                          </p:val>
                                        </p:tav>
                                      </p:tavLst>
                                    </p:anim>
                                    <p:anim calcmode="lin" valueType="num">
                                      <p:cBhvr>
                                        <p:cTn id="15" dur="500" fill="hold"/>
                                        <p:tgtEl>
                                          <p:spTgt spid="2050"/>
                                        </p:tgtEl>
                                        <p:attrNameLst>
                                          <p:attrName>ppt_h</p:attrName>
                                        </p:attrNameLst>
                                      </p:cBhvr>
                                      <p:tavLst>
                                        <p:tav tm="0">
                                          <p:val>
                                            <p:fltVal val="0"/>
                                          </p:val>
                                        </p:tav>
                                        <p:tav tm="100000">
                                          <p:val>
                                            <p:strVal val="#ppt_h"/>
                                          </p:val>
                                        </p:tav>
                                      </p:tavLst>
                                    </p:anim>
                                    <p:animEffect transition="in" filter="fade">
                                      <p:cBhvr>
                                        <p:cTn id="16" dur="5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10000"/>
          </a:bodyPr>
          <a:lstStyle/>
          <a:p>
            <a:pPr marL="0" indent="0" algn="ctr">
              <a:buNone/>
            </a:pPr>
            <a:r>
              <a:rPr lang="es-CO" dirty="0" smtClean="0"/>
              <a:t>En el primer calendario, el domingo aparece como primer día de la semana, el lunes en segundo lugar,  y el sábado aparece en el séptimo lugar, como Dios lo ordenó, en el cuan</a:t>
            </a:r>
            <a:r>
              <a:rPr lang="es-CO" i="1" u="sng" dirty="0" smtClean="0">
                <a:solidFill>
                  <a:srgbClr val="0070C0"/>
                </a:solidFill>
              </a:rPr>
              <a:t> reposó, lo bendijo y santificó.</a:t>
            </a:r>
          </a:p>
          <a:p>
            <a:pPr marL="0" indent="0" algn="ctr">
              <a:buNone/>
            </a:pPr>
            <a:endParaRPr lang="es-CO" dirty="0"/>
          </a:p>
          <a:p>
            <a:pPr marL="0" indent="0" algn="ctr">
              <a:buNone/>
            </a:pPr>
            <a:r>
              <a:rPr lang="es-CO" dirty="0" smtClean="0"/>
              <a:t>En la practica no se cumplía ya que este poder lo cambió hace 1687 años,  hasta ahora aparece en el calendario actual. </a:t>
            </a:r>
          </a:p>
          <a:p>
            <a:pPr marL="0" indent="0">
              <a:buNone/>
            </a:pPr>
            <a:endParaRPr lang="es-CO" dirty="0" smtClean="0"/>
          </a:p>
          <a:p>
            <a:pPr marL="0" indent="0" algn="ctr">
              <a:buNone/>
            </a:pPr>
            <a:r>
              <a:rPr lang="es-CO" dirty="0"/>
              <a:t>E</a:t>
            </a:r>
            <a:r>
              <a:rPr lang="es-CO" dirty="0" smtClean="0"/>
              <a:t>n el calendario actual adulterado, el </a:t>
            </a:r>
            <a:r>
              <a:rPr lang="es-CO" dirty="0"/>
              <a:t>d</a:t>
            </a:r>
            <a:r>
              <a:rPr lang="es-CO" dirty="0" smtClean="0"/>
              <a:t>omingo aparece en el séptimo lugar, el sábado en el cesto y el lunes como el primer día de la semana. ¿Si nota el cumplimiento profético?</a:t>
            </a:r>
            <a:endParaRPr lang="es-CO" dirty="0"/>
          </a:p>
        </p:txBody>
      </p:sp>
    </p:spTree>
    <p:extLst>
      <p:ext uri="{BB962C8B-B14F-4D97-AF65-F5344CB8AC3E}">
        <p14:creationId xmlns:p14="http://schemas.microsoft.com/office/powerpoint/2010/main" val="2587652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Pero aún hay más: Observe el cambio en la Santa Ley de Dios.</a:t>
            </a:r>
            <a:endParaRPr lang="es-CO" b="1" i="1" dirty="0">
              <a:solidFill>
                <a:srgbClr val="FF0000"/>
              </a:solidFill>
              <a:latin typeface="Agency FB" pitchFamily="34" charset="0"/>
            </a:endParaRPr>
          </a:p>
        </p:txBody>
      </p:sp>
      <p:sp>
        <p:nvSpPr>
          <p:cNvPr id="3" name="2 Marcador de contenido"/>
          <p:cNvSpPr>
            <a:spLocks noGrp="1"/>
          </p:cNvSpPr>
          <p:nvPr>
            <p:ph sz="half" idx="1"/>
          </p:nvPr>
        </p:nvSpPr>
        <p:spPr>
          <a:xfrm>
            <a:off x="457200" y="1600200"/>
            <a:ext cx="4038600" cy="4853136"/>
          </a:xfrm>
        </p:spPr>
        <p:txBody>
          <a:bodyPr>
            <a:normAutofit fontScale="92500" lnSpcReduction="20000"/>
          </a:bodyPr>
          <a:lstStyle/>
          <a:p>
            <a:pPr marL="0" indent="0" algn="ctr">
              <a:buNone/>
            </a:pPr>
            <a:r>
              <a:rPr lang="es-CO" sz="3500" dirty="0"/>
              <a:t> </a:t>
            </a:r>
            <a:r>
              <a:rPr lang="es-CO" sz="3500" b="1" i="1" u="sng" dirty="0" smtClean="0">
                <a:solidFill>
                  <a:srgbClr val="FF0000"/>
                </a:solidFill>
              </a:rPr>
              <a:t>Éxodo 20.3-17.</a:t>
            </a:r>
          </a:p>
          <a:p>
            <a:pPr marL="0" indent="0" algn="ctr">
              <a:buNone/>
            </a:pPr>
            <a:endParaRPr lang="es-CO" b="1" i="1" dirty="0">
              <a:solidFill>
                <a:srgbClr val="FF0000"/>
              </a:solidFill>
            </a:endParaRPr>
          </a:p>
          <a:p>
            <a:pPr marL="0" indent="0" algn="ctr">
              <a:buNone/>
            </a:pPr>
            <a:r>
              <a:rPr lang="es-CO" b="1" i="1" dirty="0" smtClean="0"/>
              <a:t>1°. </a:t>
            </a:r>
            <a:r>
              <a:rPr lang="es-CO" b="1" i="1" dirty="0" smtClean="0">
                <a:solidFill>
                  <a:srgbClr val="FF0000"/>
                </a:solidFill>
              </a:rPr>
              <a:t>Verso 3.</a:t>
            </a:r>
          </a:p>
          <a:p>
            <a:pPr marL="0" indent="0" algn="ctr">
              <a:buNone/>
            </a:pPr>
            <a:r>
              <a:rPr lang="es-CO" b="1" i="1" dirty="0" smtClean="0"/>
              <a:t>No tendrás otros dioses fuera de mí.</a:t>
            </a:r>
          </a:p>
          <a:p>
            <a:pPr marL="0" indent="0" algn="ctr">
              <a:buNone/>
            </a:pPr>
            <a:endParaRPr lang="es-CO" b="1" i="1" dirty="0"/>
          </a:p>
          <a:p>
            <a:pPr marL="0" indent="0" algn="ctr">
              <a:buNone/>
            </a:pPr>
            <a:r>
              <a:rPr lang="es-CO" b="1" i="1" dirty="0" smtClean="0"/>
              <a:t>2°. </a:t>
            </a:r>
            <a:r>
              <a:rPr lang="es-CO" b="1" i="1" dirty="0" smtClean="0">
                <a:solidFill>
                  <a:srgbClr val="FF0000"/>
                </a:solidFill>
              </a:rPr>
              <a:t>Versos 4-6.</a:t>
            </a:r>
          </a:p>
          <a:p>
            <a:pPr marL="0" indent="0" algn="ctr">
              <a:buNone/>
            </a:pPr>
            <a:r>
              <a:rPr lang="es-CO" b="1" i="1" dirty="0" smtClean="0"/>
              <a:t>No adorar imágenes.</a:t>
            </a:r>
          </a:p>
          <a:p>
            <a:pPr marL="0" indent="0" algn="ctr">
              <a:buNone/>
            </a:pPr>
            <a:endParaRPr lang="es-CO" b="1" i="1" dirty="0"/>
          </a:p>
          <a:p>
            <a:pPr marL="0" indent="0" algn="ctr">
              <a:buNone/>
            </a:pPr>
            <a:r>
              <a:rPr lang="es-CO" b="1" i="1" dirty="0" smtClean="0"/>
              <a:t>3°. </a:t>
            </a:r>
            <a:r>
              <a:rPr lang="es-CO" b="1" i="1" dirty="0" smtClean="0">
                <a:solidFill>
                  <a:srgbClr val="FF0000"/>
                </a:solidFill>
              </a:rPr>
              <a:t>Verso 7.</a:t>
            </a:r>
          </a:p>
          <a:p>
            <a:pPr marL="0" indent="0" algn="ctr">
              <a:buNone/>
            </a:pPr>
            <a:r>
              <a:rPr lang="es-CO" b="1" i="1" dirty="0" smtClean="0"/>
              <a:t>No tomarás el nombre del Eterno tu Dios en vano.</a:t>
            </a:r>
            <a:endParaRPr lang="es-CO" b="1" i="1" dirty="0"/>
          </a:p>
        </p:txBody>
      </p:sp>
      <p:sp>
        <p:nvSpPr>
          <p:cNvPr id="4" name="3 Marcador de contenido"/>
          <p:cNvSpPr>
            <a:spLocks noGrp="1"/>
          </p:cNvSpPr>
          <p:nvPr>
            <p:ph sz="half" idx="2"/>
          </p:nvPr>
        </p:nvSpPr>
        <p:spPr>
          <a:xfrm>
            <a:off x="4648200" y="1600200"/>
            <a:ext cx="4038600" cy="4853136"/>
          </a:xfrm>
        </p:spPr>
        <p:txBody>
          <a:bodyPr>
            <a:normAutofit fontScale="92500" lnSpcReduction="20000"/>
          </a:bodyPr>
          <a:lstStyle/>
          <a:p>
            <a:pPr marL="0" indent="0" algn="ctr">
              <a:buNone/>
            </a:pPr>
            <a:r>
              <a:rPr lang="es-CO" sz="3500" b="1" i="1" u="sng" dirty="0" smtClean="0">
                <a:solidFill>
                  <a:srgbClr val="FF0000"/>
                </a:solidFill>
              </a:rPr>
              <a:t>Catecismo</a:t>
            </a:r>
          </a:p>
          <a:p>
            <a:pPr marL="0" indent="0" algn="ctr">
              <a:buNone/>
            </a:pPr>
            <a:endParaRPr lang="es-CO" b="1" i="1" dirty="0">
              <a:solidFill>
                <a:srgbClr val="FF0000"/>
              </a:solidFill>
            </a:endParaRPr>
          </a:p>
          <a:p>
            <a:pPr marL="0" indent="0" algn="ctr">
              <a:buNone/>
            </a:pPr>
            <a:r>
              <a:rPr lang="es-CO" b="1" i="1" dirty="0" smtClean="0"/>
              <a:t>1°. Amar a Dios sobre todas las cosas.</a:t>
            </a:r>
          </a:p>
          <a:p>
            <a:pPr marL="0" indent="0" algn="ctr">
              <a:buNone/>
            </a:pPr>
            <a:endParaRPr lang="es-CO" b="1" i="1" dirty="0"/>
          </a:p>
          <a:p>
            <a:pPr marL="0" indent="0" algn="ctr">
              <a:buNone/>
            </a:pPr>
            <a:endParaRPr lang="es-CO" b="1" i="1" dirty="0" smtClean="0"/>
          </a:p>
          <a:p>
            <a:pPr marL="0" indent="0" algn="ctr">
              <a:buNone/>
            </a:pPr>
            <a:r>
              <a:rPr lang="es-CO" b="1" i="1" dirty="0" smtClean="0"/>
              <a:t>2°. No jurar su santo nombre en vano.</a:t>
            </a:r>
          </a:p>
          <a:p>
            <a:pPr marL="0" indent="0" algn="ctr">
              <a:buNone/>
            </a:pPr>
            <a:endParaRPr lang="es-CO" b="1" i="1" dirty="0"/>
          </a:p>
          <a:p>
            <a:pPr marL="0" indent="0" algn="ctr">
              <a:buNone/>
            </a:pPr>
            <a:r>
              <a:rPr lang="es-CO" b="1" i="1" dirty="0" smtClean="0"/>
              <a:t>3°. Santificar las fiestas.</a:t>
            </a:r>
          </a:p>
          <a:p>
            <a:pPr marL="0" indent="0" algn="ctr">
              <a:buNone/>
            </a:pPr>
            <a:endParaRPr lang="es-CO" b="1" i="1" dirty="0"/>
          </a:p>
          <a:p>
            <a:pPr marL="0" indent="0" algn="ctr">
              <a:buNone/>
            </a:pPr>
            <a:r>
              <a:rPr lang="es-CO" b="1" i="1" dirty="0" smtClean="0"/>
              <a:t> </a:t>
            </a:r>
            <a:endParaRPr lang="es-CO" b="1" i="1" dirty="0"/>
          </a:p>
        </p:txBody>
      </p:sp>
    </p:spTree>
    <p:extLst>
      <p:ext uri="{BB962C8B-B14F-4D97-AF65-F5344CB8AC3E}">
        <p14:creationId xmlns:p14="http://schemas.microsoft.com/office/powerpoint/2010/main" val="363765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par>
                                <p:cTn id="24" presetID="53" presetClass="entr" presetSubtype="16"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p:cTn id="2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5" dur="500"/>
                                        <p:tgtEl>
                                          <p:spTgt spid="3">
                                            <p:txEl>
                                              <p:pRg st="5" end="5"/>
                                            </p:txEl>
                                          </p:spTgt>
                                        </p:tgtEl>
                                      </p:cBhvr>
                                    </p:animEffect>
                                  </p:childTnLst>
                                </p:cTn>
                              </p:par>
                              <p:par>
                                <p:cTn id="36" presetID="53" presetClass="entr" presetSubtype="16"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p:cTn id="3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0" dur="500"/>
                                        <p:tgtEl>
                                          <p:spTgt spid="3">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p:cTn id="45"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6"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7" dur="500"/>
                                        <p:tgtEl>
                                          <p:spTgt spid="3">
                                            <p:txEl>
                                              <p:pRg st="8" end="8"/>
                                            </p:txEl>
                                          </p:spTgt>
                                        </p:tgtEl>
                                      </p:cBhvr>
                                    </p:animEffect>
                                  </p:childTnLst>
                                </p:cTn>
                              </p:par>
                              <p:par>
                                <p:cTn id="48" presetID="53" presetClass="entr" presetSubtype="16" fill="hold" nodeType="with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p:cTn id="5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
                                            <p:txEl>
                                              <p:pRg st="0" end="0"/>
                                            </p:txEl>
                                          </p:spTgt>
                                        </p:tgtEl>
                                        <p:attrNameLst>
                                          <p:attrName>style.visibility</p:attrName>
                                        </p:attrNameLst>
                                      </p:cBhvr>
                                      <p:to>
                                        <p:strVal val="visible"/>
                                      </p:to>
                                    </p:set>
                                    <p:anim calcmode="lin" valueType="num">
                                      <p:cBhvr>
                                        <p:cTn id="5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5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59" dur="500"/>
                                        <p:tgtEl>
                                          <p:spTgt spid="4">
                                            <p:txEl>
                                              <p:pRg st="0" end="0"/>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4">
                                            <p:txEl>
                                              <p:pRg st="2" end="2"/>
                                            </p:txEl>
                                          </p:spTgt>
                                        </p:tgtEl>
                                        <p:attrNameLst>
                                          <p:attrName>style.visibility</p:attrName>
                                        </p:attrNameLst>
                                      </p:cBhvr>
                                      <p:to>
                                        <p:strVal val="visible"/>
                                      </p:to>
                                    </p:set>
                                    <p:anim calcmode="lin" valueType="num">
                                      <p:cBhvr>
                                        <p:cTn id="64"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65"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66" dur="500"/>
                                        <p:tgtEl>
                                          <p:spTgt spid="4">
                                            <p:txEl>
                                              <p:pRg st="2" end="2"/>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4">
                                            <p:txEl>
                                              <p:pRg st="5" end="5"/>
                                            </p:txEl>
                                          </p:spTgt>
                                        </p:tgtEl>
                                        <p:attrNameLst>
                                          <p:attrName>style.visibility</p:attrName>
                                        </p:attrNameLst>
                                      </p:cBhvr>
                                      <p:to>
                                        <p:strVal val="visible"/>
                                      </p:to>
                                    </p:set>
                                    <p:anim calcmode="lin" valueType="num">
                                      <p:cBhvr>
                                        <p:cTn id="71"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72"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73" dur="500"/>
                                        <p:tgtEl>
                                          <p:spTgt spid="4">
                                            <p:txEl>
                                              <p:pRg st="5" end="5"/>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nodeType="clickEffect">
                                  <p:stCondLst>
                                    <p:cond delay="0"/>
                                  </p:stCondLst>
                                  <p:childTnLst>
                                    <p:set>
                                      <p:cBhvr>
                                        <p:cTn id="77" dur="1" fill="hold">
                                          <p:stCondLst>
                                            <p:cond delay="0"/>
                                          </p:stCondLst>
                                        </p:cTn>
                                        <p:tgtEl>
                                          <p:spTgt spid="4">
                                            <p:txEl>
                                              <p:pRg st="7" end="7"/>
                                            </p:txEl>
                                          </p:spTgt>
                                        </p:tgtEl>
                                        <p:attrNameLst>
                                          <p:attrName>style.visibility</p:attrName>
                                        </p:attrNameLst>
                                      </p:cBhvr>
                                      <p:to>
                                        <p:strVal val="visible"/>
                                      </p:to>
                                    </p:set>
                                    <p:anim calcmode="lin" valueType="num">
                                      <p:cBhvr>
                                        <p:cTn id="78" dur="500" fill="hold"/>
                                        <p:tgtEl>
                                          <p:spTgt spid="4">
                                            <p:txEl>
                                              <p:pRg st="7" end="7"/>
                                            </p:txEl>
                                          </p:spTgt>
                                        </p:tgtEl>
                                        <p:attrNameLst>
                                          <p:attrName>ppt_w</p:attrName>
                                        </p:attrNameLst>
                                      </p:cBhvr>
                                      <p:tavLst>
                                        <p:tav tm="0">
                                          <p:val>
                                            <p:fltVal val="0"/>
                                          </p:val>
                                        </p:tav>
                                        <p:tav tm="100000">
                                          <p:val>
                                            <p:strVal val="#ppt_w"/>
                                          </p:val>
                                        </p:tav>
                                      </p:tavLst>
                                    </p:anim>
                                    <p:anim calcmode="lin" valueType="num">
                                      <p:cBhvr>
                                        <p:cTn id="79" dur="5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80"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620688"/>
            <a:ext cx="4038600" cy="5505475"/>
          </a:xfrm>
        </p:spPr>
        <p:txBody>
          <a:bodyPr>
            <a:normAutofit fontScale="92500" lnSpcReduction="20000"/>
          </a:bodyPr>
          <a:lstStyle/>
          <a:p>
            <a:pPr marL="0" indent="0">
              <a:buNone/>
            </a:pPr>
            <a:r>
              <a:rPr lang="es-CO" dirty="0" smtClean="0"/>
              <a:t>4°. </a:t>
            </a:r>
            <a:r>
              <a:rPr lang="es-CO" dirty="0" smtClean="0">
                <a:solidFill>
                  <a:srgbClr val="FF0000"/>
                </a:solidFill>
              </a:rPr>
              <a:t>Versos 8-11.</a:t>
            </a:r>
          </a:p>
          <a:p>
            <a:pPr marL="0" indent="0">
              <a:buNone/>
            </a:pPr>
            <a:r>
              <a:rPr lang="es-CO" dirty="0" smtClean="0"/>
              <a:t>Acuérdate de santificar el sábado.</a:t>
            </a:r>
          </a:p>
          <a:p>
            <a:pPr marL="0" indent="0">
              <a:buNone/>
            </a:pPr>
            <a:endParaRPr lang="es-CO" dirty="0"/>
          </a:p>
          <a:p>
            <a:pPr marL="0" indent="0">
              <a:buNone/>
            </a:pPr>
            <a:r>
              <a:rPr lang="es-CO" dirty="0" smtClean="0"/>
              <a:t>5°.</a:t>
            </a:r>
            <a:r>
              <a:rPr lang="es-CO" dirty="0" smtClean="0">
                <a:solidFill>
                  <a:srgbClr val="FF0000"/>
                </a:solidFill>
              </a:rPr>
              <a:t> Verso 12.</a:t>
            </a:r>
          </a:p>
          <a:p>
            <a:pPr marL="0" indent="0">
              <a:buNone/>
            </a:pPr>
            <a:r>
              <a:rPr lang="es-CO" dirty="0" smtClean="0"/>
              <a:t>Honra a tu padre y a tu madre.</a:t>
            </a:r>
          </a:p>
          <a:p>
            <a:pPr marL="0" indent="0">
              <a:buNone/>
            </a:pPr>
            <a:endParaRPr lang="es-CO" dirty="0"/>
          </a:p>
          <a:p>
            <a:pPr marL="0" indent="0">
              <a:buNone/>
            </a:pPr>
            <a:r>
              <a:rPr lang="es-CO" dirty="0" smtClean="0"/>
              <a:t>6°. </a:t>
            </a:r>
            <a:r>
              <a:rPr lang="es-CO" dirty="0" smtClean="0">
                <a:solidFill>
                  <a:srgbClr val="FF0000"/>
                </a:solidFill>
              </a:rPr>
              <a:t>Verso 13.</a:t>
            </a:r>
          </a:p>
          <a:p>
            <a:pPr marL="0" indent="0">
              <a:buNone/>
            </a:pPr>
            <a:r>
              <a:rPr lang="es-CO" dirty="0" smtClean="0"/>
              <a:t>No matarás.</a:t>
            </a:r>
          </a:p>
          <a:p>
            <a:pPr marL="0" indent="0">
              <a:buNone/>
            </a:pPr>
            <a:endParaRPr lang="es-CO" dirty="0"/>
          </a:p>
          <a:p>
            <a:pPr marL="0" indent="0">
              <a:buNone/>
            </a:pPr>
            <a:r>
              <a:rPr lang="es-CO" dirty="0" smtClean="0"/>
              <a:t>7°. </a:t>
            </a:r>
            <a:r>
              <a:rPr lang="es-CO" dirty="0" smtClean="0">
                <a:solidFill>
                  <a:srgbClr val="FF0000"/>
                </a:solidFill>
              </a:rPr>
              <a:t>Verso 14.</a:t>
            </a:r>
          </a:p>
          <a:p>
            <a:pPr marL="0" indent="0">
              <a:buNone/>
            </a:pPr>
            <a:r>
              <a:rPr lang="es-CO" dirty="0" smtClean="0"/>
              <a:t>No cometerás adulterio.</a:t>
            </a:r>
            <a:endParaRPr lang="es-CO" dirty="0"/>
          </a:p>
        </p:txBody>
      </p:sp>
      <p:sp>
        <p:nvSpPr>
          <p:cNvPr id="4" name="3 Marcador de contenido"/>
          <p:cNvSpPr>
            <a:spLocks noGrp="1"/>
          </p:cNvSpPr>
          <p:nvPr>
            <p:ph sz="half" idx="2"/>
          </p:nvPr>
        </p:nvSpPr>
        <p:spPr>
          <a:xfrm>
            <a:off x="4648200" y="548680"/>
            <a:ext cx="4038600" cy="5577483"/>
          </a:xfrm>
        </p:spPr>
        <p:txBody>
          <a:bodyPr>
            <a:normAutofit fontScale="92500" lnSpcReduction="20000"/>
          </a:bodyPr>
          <a:lstStyle/>
          <a:p>
            <a:pPr marL="0" indent="0">
              <a:buNone/>
            </a:pPr>
            <a:r>
              <a:rPr lang="es-CO" dirty="0" smtClean="0"/>
              <a:t>4°. Honrar a padre y madre.</a:t>
            </a:r>
          </a:p>
          <a:p>
            <a:pPr marL="0" indent="0">
              <a:buNone/>
            </a:pPr>
            <a:endParaRPr lang="es-CO" dirty="0"/>
          </a:p>
          <a:p>
            <a:pPr marL="0" indent="0">
              <a:buNone/>
            </a:pPr>
            <a:endParaRPr lang="es-CO" dirty="0" smtClean="0"/>
          </a:p>
          <a:p>
            <a:pPr marL="0" indent="0">
              <a:buNone/>
            </a:pPr>
            <a:endParaRPr lang="es-CO" dirty="0" smtClean="0"/>
          </a:p>
          <a:p>
            <a:pPr marL="0" indent="0">
              <a:buNone/>
            </a:pPr>
            <a:r>
              <a:rPr lang="es-CO" dirty="0" smtClean="0"/>
              <a:t>5°. No matar.</a:t>
            </a:r>
          </a:p>
          <a:p>
            <a:pPr marL="0" indent="0">
              <a:buNone/>
            </a:pPr>
            <a:endParaRPr lang="es-CO" dirty="0"/>
          </a:p>
          <a:p>
            <a:pPr marL="0" indent="0">
              <a:buNone/>
            </a:pPr>
            <a:endParaRPr lang="es-CO" dirty="0" smtClean="0"/>
          </a:p>
          <a:p>
            <a:pPr marL="0" indent="0">
              <a:buNone/>
            </a:pPr>
            <a:endParaRPr lang="es-CO" dirty="0"/>
          </a:p>
          <a:p>
            <a:pPr marL="0" indent="0">
              <a:buNone/>
            </a:pPr>
            <a:r>
              <a:rPr lang="es-CO" dirty="0" smtClean="0"/>
              <a:t>6°. No hacer actos impuros.</a:t>
            </a:r>
          </a:p>
          <a:p>
            <a:pPr marL="0" indent="0">
              <a:buNone/>
            </a:pPr>
            <a:endParaRPr lang="es-CO" dirty="0"/>
          </a:p>
          <a:p>
            <a:pPr marL="0" indent="0">
              <a:buNone/>
            </a:pPr>
            <a:endParaRPr lang="es-CO" dirty="0" smtClean="0"/>
          </a:p>
          <a:p>
            <a:pPr marL="0" indent="0">
              <a:buNone/>
            </a:pPr>
            <a:r>
              <a:rPr lang="es-CO" dirty="0" smtClean="0"/>
              <a:t>7°. No robar.</a:t>
            </a:r>
            <a:endParaRPr lang="es-CO" dirty="0"/>
          </a:p>
        </p:txBody>
      </p:sp>
    </p:spTree>
    <p:extLst>
      <p:ext uri="{BB962C8B-B14F-4D97-AF65-F5344CB8AC3E}">
        <p14:creationId xmlns:p14="http://schemas.microsoft.com/office/powerpoint/2010/main" val="2280206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3">
                                            <p:txEl>
                                              <p:pRg st="3" end="3"/>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p:cTn id="2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6" dur="5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3" dur="500"/>
                                        <p:tgtEl>
                                          <p:spTgt spid="3">
                                            <p:txEl>
                                              <p:pRg st="6" end="6"/>
                                            </p:txEl>
                                          </p:spTgt>
                                        </p:tgtEl>
                                      </p:cBhvr>
                                    </p:animEffect>
                                  </p:childTnLst>
                                </p:cTn>
                              </p:par>
                              <p:par>
                                <p:cTn id="34" presetID="53" presetClass="entr" presetSubtype="16"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 calcmode="lin" valueType="num">
                                      <p:cBhvr>
                                        <p:cTn id="3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8" dur="500"/>
                                        <p:tgtEl>
                                          <p:spTgt spid="3">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p:cTn id="43"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45" dur="500"/>
                                        <p:tgtEl>
                                          <p:spTgt spid="3">
                                            <p:txEl>
                                              <p:pRg st="9" end="9"/>
                                            </p:txEl>
                                          </p:spTgt>
                                        </p:tgtEl>
                                      </p:cBhvr>
                                    </p:animEffect>
                                  </p:childTnLst>
                                </p:cTn>
                              </p:par>
                              <p:par>
                                <p:cTn id="46" presetID="53" presetClass="entr" presetSubtype="16" fill="hold" nodeType="with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 calcmode="lin" valueType="num">
                                      <p:cBhvr>
                                        <p:cTn id="48"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49"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50" dur="500"/>
                                        <p:tgtEl>
                                          <p:spTgt spid="3">
                                            <p:txEl>
                                              <p:pRg st="1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4">
                                            <p:txEl>
                                              <p:pRg st="0" end="0"/>
                                            </p:txEl>
                                          </p:spTgt>
                                        </p:tgtEl>
                                        <p:attrNameLst>
                                          <p:attrName>style.visibility</p:attrName>
                                        </p:attrNameLst>
                                      </p:cBhvr>
                                      <p:to>
                                        <p:strVal val="visible"/>
                                      </p:to>
                                    </p:set>
                                    <p:anim calcmode="lin" valueType="num">
                                      <p:cBhvr>
                                        <p:cTn id="55"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57" dur="500"/>
                                        <p:tgtEl>
                                          <p:spTgt spid="4">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4">
                                            <p:txEl>
                                              <p:pRg st="4" end="4"/>
                                            </p:txEl>
                                          </p:spTgt>
                                        </p:tgtEl>
                                        <p:attrNameLst>
                                          <p:attrName>style.visibility</p:attrName>
                                        </p:attrNameLst>
                                      </p:cBhvr>
                                      <p:to>
                                        <p:strVal val="visible"/>
                                      </p:to>
                                    </p:set>
                                    <p:anim calcmode="lin" valueType="num">
                                      <p:cBhvr>
                                        <p:cTn id="62"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63"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64" dur="500"/>
                                        <p:tgtEl>
                                          <p:spTgt spid="4">
                                            <p:txEl>
                                              <p:pRg st="4" end="4"/>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
                                            <p:txEl>
                                              <p:pRg st="8" end="8"/>
                                            </p:txEl>
                                          </p:spTgt>
                                        </p:tgtEl>
                                        <p:attrNameLst>
                                          <p:attrName>style.visibility</p:attrName>
                                        </p:attrNameLst>
                                      </p:cBhvr>
                                      <p:to>
                                        <p:strVal val="visible"/>
                                      </p:to>
                                    </p:set>
                                    <p:anim calcmode="lin" valueType="num">
                                      <p:cBhvr>
                                        <p:cTn id="69" dur="500" fill="hold"/>
                                        <p:tgtEl>
                                          <p:spTgt spid="4">
                                            <p:txEl>
                                              <p:pRg st="8" end="8"/>
                                            </p:txEl>
                                          </p:spTgt>
                                        </p:tgtEl>
                                        <p:attrNameLst>
                                          <p:attrName>ppt_w</p:attrName>
                                        </p:attrNameLst>
                                      </p:cBhvr>
                                      <p:tavLst>
                                        <p:tav tm="0">
                                          <p:val>
                                            <p:fltVal val="0"/>
                                          </p:val>
                                        </p:tav>
                                        <p:tav tm="100000">
                                          <p:val>
                                            <p:strVal val="#ppt_w"/>
                                          </p:val>
                                        </p:tav>
                                      </p:tavLst>
                                    </p:anim>
                                    <p:anim calcmode="lin" valueType="num">
                                      <p:cBhvr>
                                        <p:cTn id="70" dur="500" fill="hold"/>
                                        <p:tgtEl>
                                          <p:spTgt spid="4">
                                            <p:txEl>
                                              <p:pRg st="8" end="8"/>
                                            </p:txEl>
                                          </p:spTgt>
                                        </p:tgtEl>
                                        <p:attrNameLst>
                                          <p:attrName>ppt_h</p:attrName>
                                        </p:attrNameLst>
                                      </p:cBhvr>
                                      <p:tavLst>
                                        <p:tav tm="0">
                                          <p:val>
                                            <p:fltVal val="0"/>
                                          </p:val>
                                        </p:tav>
                                        <p:tav tm="100000">
                                          <p:val>
                                            <p:strVal val="#ppt_h"/>
                                          </p:val>
                                        </p:tav>
                                      </p:tavLst>
                                    </p:anim>
                                    <p:animEffect transition="in" filter="fade">
                                      <p:cBhvr>
                                        <p:cTn id="71" dur="500"/>
                                        <p:tgtEl>
                                          <p:spTgt spid="4">
                                            <p:txEl>
                                              <p:pRg st="8" end="8"/>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4">
                                            <p:txEl>
                                              <p:pRg st="11" end="11"/>
                                            </p:txEl>
                                          </p:spTgt>
                                        </p:tgtEl>
                                        <p:attrNameLst>
                                          <p:attrName>style.visibility</p:attrName>
                                        </p:attrNameLst>
                                      </p:cBhvr>
                                      <p:to>
                                        <p:strVal val="visible"/>
                                      </p:to>
                                    </p:set>
                                    <p:anim calcmode="lin" valueType="num">
                                      <p:cBhvr>
                                        <p:cTn id="76" dur="500" fill="hold"/>
                                        <p:tgtEl>
                                          <p:spTgt spid="4">
                                            <p:txEl>
                                              <p:pRg st="11" end="11"/>
                                            </p:txEl>
                                          </p:spTgt>
                                        </p:tgtEl>
                                        <p:attrNameLst>
                                          <p:attrName>ppt_w</p:attrName>
                                        </p:attrNameLst>
                                      </p:cBhvr>
                                      <p:tavLst>
                                        <p:tav tm="0">
                                          <p:val>
                                            <p:fltVal val="0"/>
                                          </p:val>
                                        </p:tav>
                                        <p:tav tm="100000">
                                          <p:val>
                                            <p:strVal val="#ppt_w"/>
                                          </p:val>
                                        </p:tav>
                                      </p:tavLst>
                                    </p:anim>
                                    <p:anim calcmode="lin" valueType="num">
                                      <p:cBhvr>
                                        <p:cTn id="77" dur="500" fill="hold"/>
                                        <p:tgtEl>
                                          <p:spTgt spid="4">
                                            <p:txEl>
                                              <p:pRg st="11" end="11"/>
                                            </p:txEl>
                                          </p:spTgt>
                                        </p:tgtEl>
                                        <p:attrNameLst>
                                          <p:attrName>ppt_h</p:attrName>
                                        </p:attrNameLst>
                                      </p:cBhvr>
                                      <p:tavLst>
                                        <p:tav tm="0">
                                          <p:val>
                                            <p:fltVal val="0"/>
                                          </p:val>
                                        </p:tav>
                                        <p:tav tm="100000">
                                          <p:val>
                                            <p:strVal val="#ppt_h"/>
                                          </p:val>
                                        </p:tav>
                                      </p:tavLst>
                                    </p:anim>
                                    <p:animEffect transition="in" filter="fade">
                                      <p:cBhvr>
                                        <p:cTn id="78"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04665"/>
            <a:ext cx="4038600" cy="4608512"/>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dirty="0" smtClean="0"/>
              <a:t>8°. </a:t>
            </a:r>
            <a:r>
              <a:rPr lang="es-CO" dirty="0" smtClean="0">
                <a:solidFill>
                  <a:srgbClr val="FF0000"/>
                </a:solidFill>
              </a:rPr>
              <a:t>Verso 15.</a:t>
            </a:r>
          </a:p>
          <a:p>
            <a:pPr marL="0" indent="0">
              <a:buNone/>
            </a:pPr>
            <a:r>
              <a:rPr lang="es-CO" dirty="0" smtClean="0"/>
              <a:t>No hurtarás.</a:t>
            </a:r>
          </a:p>
          <a:p>
            <a:endParaRPr lang="es-CO" dirty="0"/>
          </a:p>
          <a:p>
            <a:pPr marL="0" indent="0">
              <a:buNone/>
            </a:pPr>
            <a:r>
              <a:rPr lang="es-CO" dirty="0" smtClean="0"/>
              <a:t>9°. </a:t>
            </a:r>
            <a:r>
              <a:rPr lang="es-CO" dirty="0" smtClean="0">
                <a:solidFill>
                  <a:srgbClr val="FF0000"/>
                </a:solidFill>
              </a:rPr>
              <a:t>Verso 16.</a:t>
            </a:r>
          </a:p>
          <a:p>
            <a:pPr marL="0" indent="0">
              <a:buNone/>
            </a:pPr>
            <a:r>
              <a:rPr lang="es-CO" dirty="0" smtClean="0"/>
              <a:t>No hablarás contra tu prójimo falso testimonio.</a:t>
            </a:r>
          </a:p>
          <a:p>
            <a:endParaRPr lang="es-CO" dirty="0"/>
          </a:p>
          <a:p>
            <a:endParaRPr lang="es-CO" dirty="0" smtClean="0"/>
          </a:p>
          <a:p>
            <a:pPr marL="0" indent="0">
              <a:buNone/>
            </a:pPr>
            <a:r>
              <a:rPr lang="es-CO" dirty="0" smtClean="0"/>
              <a:t>10°. </a:t>
            </a:r>
            <a:r>
              <a:rPr lang="es-CO" dirty="0" smtClean="0">
                <a:solidFill>
                  <a:srgbClr val="FF0000"/>
                </a:solidFill>
              </a:rPr>
              <a:t>Verso 17.</a:t>
            </a:r>
          </a:p>
          <a:p>
            <a:pPr marL="0" indent="0">
              <a:buNone/>
            </a:pPr>
            <a:r>
              <a:rPr lang="es-CO" dirty="0" smtClean="0"/>
              <a:t>No codiciarás nada de tu prójimo, ni su esposa.</a:t>
            </a:r>
            <a:endParaRPr lang="es-CO" dirty="0"/>
          </a:p>
        </p:txBody>
      </p:sp>
      <p:sp>
        <p:nvSpPr>
          <p:cNvPr id="4" name="3 Marcador de contenido"/>
          <p:cNvSpPr>
            <a:spLocks noGrp="1"/>
          </p:cNvSpPr>
          <p:nvPr>
            <p:ph sz="half" idx="2"/>
          </p:nvPr>
        </p:nvSpPr>
        <p:spPr>
          <a:xfrm>
            <a:off x="4648200" y="404665"/>
            <a:ext cx="4038600" cy="4608512"/>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dirty="0" smtClean="0"/>
              <a:t>8°. No levantar falso testimonio ni mentir.</a:t>
            </a:r>
          </a:p>
          <a:p>
            <a:endParaRPr lang="es-CO" dirty="0"/>
          </a:p>
          <a:p>
            <a:pPr marL="0" indent="0">
              <a:buNone/>
            </a:pPr>
            <a:r>
              <a:rPr lang="es-CO" dirty="0" smtClean="0"/>
              <a:t>9°. No consentir pensamientos ni deseos impuros (y no desear la mujer del prójimo).</a:t>
            </a:r>
          </a:p>
          <a:p>
            <a:endParaRPr lang="es-CO" dirty="0"/>
          </a:p>
          <a:p>
            <a:pPr marL="0" indent="0">
              <a:buNone/>
            </a:pPr>
            <a:endParaRPr lang="es-CO" dirty="0" smtClean="0"/>
          </a:p>
          <a:p>
            <a:pPr marL="0" indent="0">
              <a:buNone/>
            </a:pPr>
            <a:r>
              <a:rPr lang="es-CO" dirty="0" smtClean="0"/>
              <a:t>10°. No codiciar los vienes ajenos.</a:t>
            </a:r>
            <a:endParaRPr lang="es-CO" dirty="0"/>
          </a:p>
        </p:txBody>
      </p:sp>
      <p:sp>
        <p:nvSpPr>
          <p:cNvPr id="5" name="4 Rectángulo"/>
          <p:cNvSpPr/>
          <p:nvPr/>
        </p:nvSpPr>
        <p:spPr>
          <a:xfrm>
            <a:off x="0" y="5103674"/>
            <a:ext cx="9144000" cy="1569660"/>
          </a:xfrm>
          <a:prstGeom prst="rect">
            <a:avLst/>
          </a:prstGeom>
        </p:spPr>
        <p:txBody>
          <a:bodyPr wrap="square">
            <a:spAutoFit/>
          </a:bodyPr>
          <a:lstStyle/>
          <a:p>
            <a:pPr algn="ctr"/>
            <a:r>
              <a:rPr lang="es-CO" sz="2400" b="1" dirty="0">
                <a:solidFill>
                  <a:srgbClr val="FF0000"/>
                </a:solidFill>
              </a:rPr>
              <a:t>Como usted notará, todos los Mandamientos de Dios fueron adulterados. El segundo no aparece en la lista, fue sacado totalmente, y para completar los diez, el decimo fue </a:t>
            </a:r>
            <a:r>
              <a:rPr lang="es-CO" sz="2400" b="1" dirty="0" smtClean="0">
                <a:solidFill>
                  <a:srgbClr val="FF0000"/>
                </a:solidFill>
              </a:rPr>
              <a:t>dividido </a:t>
            </a:r>
            <a:r>
              <a:rPr lang="es-CO" sz="2400" b="1" dirty="0">
                <a:solidFill>
                  <a:srgbClr val="FF0000"/>
                </a:solidFill>
              </a:rPr>
              <a:t>en dos. EL sábado fue </a:t>
            </a:r>
            <a:r>
              <a:rPr lang="es-CO" sz="2400" b="1" dirty="0" smtClean="0">
                <a:solidFill>
                  <a:srgbClr val="FF0000"/>
                </a:solidFill>
              </a:rPr>
              <a:t>reemplazado </a:t>
            </a:r>
            <a:r>
              <a:rPr lang="es-CO" sz="2400" b="1" dirty="0">
                <a:solidFill>
                  <a:srgbClr val="FF0000"/>
                </a:solidFill>
              </a:rPr>
              <a:t>por el domingo, además fueron corridos de lugar.</a:t>
            </a:r>
          </a:p>
        </p:txBody>
      </p:sp>
    </p:spTree>
    <p:extLst>
      <p:ext uri="{BB962C8B-B14F-4D97-AF65-F5344CB8AC3E}">
        <p14:creationId xmlns:p14="http://schemas.microsoft.com/office/powerpoint/2010/main" val="412438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3">
                                            <p:txEl>
                                              <p:pRg st="3" end="3"/>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p:cTn id="2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6" dur="5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p:cTn id="31"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3" dur="500"/>
                                        <p:tgtEl>
                                          <p:spTgt spid="3">
                                            <p:txEl>
                                              <p:pRg st="7" end="7"/>
                                            </p:txEl>
                                          </p:spTgt>
                                        </p:tgtEl>
                                      </p:cBhvr>
                                    </p:animEffect>
                                  </p:childTnLst>
                                </p:cTn>
                              </p:par>
                              <p:par>
                                <p:cTn id="34" presetID="53" presetClass="entr" presetSubtype="16"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 calcmode="lin" valueType="num">
                                      <p:cBhvr>
                                        <p:cTn id="36"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8" dur="500"/>
                                        <p:tgtEl>
                                          <p:spTgt spid="3">
                                            <p:txEl>
                                              <p:pRg st="8" end="8"/>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4">
                                            <p:txEl>
                                              <p:pRg st="0" end="0"/>
                                            </p:txEl>
                                          </p:spTgt>
                                        </p:tgtEl>
                                        <p:attrNameLst>
                                          <p:attrName>style.visibility</p:attrName>
                                        </p:attrNameLst>
                                      </p:cBhvr>
                                      <p:to>
                                        <p:strVal val="visible"/>
                                      </p:to>
                                    </p:set>
                                    <p:anim calcmode="lin" valueType="num">
                                      <p:cBhvr>
                                        <p:cTn id="43"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4">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4">
                                            <p:txEl>
                                              <p:pRg st="2" end="2"/>
                                            </p:txEl>
                                          </p:spTgt>
                                        </p:tgtEl>
                                        <p:attrNameLst>
                                          <p:attrName>style.visibility</p:attrName>
                                        </p:attrNameLst>
                                      </p:cBhvr>
                                      <p:to>
                                        <p:strVal val="visible"/>
                                      </p:to>
                                    </p:set>
                                    <p:anim calcmode="lin" valueType="num">
                                      <p:cBhvr>
                                        <p:cTn id="50"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51"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52" dur="500"/>
                                        <p:tgtEl>
                                          <p:spTgt spid="4">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anim calcmode="lin" valueType="num">
                                      <p:cBhvr>
                                        <p:cTn id="57"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58"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59"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a:xfrm>
            <a:off x="251520" y="404664"/>
            <a:ext cx="8640960" cy="6120680"/>
          </a:xfrm>
        </p:spPr>
        <p:txBody>
          <a:bodyPr>
            <a:normAutofit lnSpcReduction="10000"/>
          </a:bodyPr>
          <a:lstStyle/>
          <a:p>
            <a:pPr marL="0" indent="0" algn="ctr">
              <a:buNone/>
            </a:pPr>
            <a:r>
              <a:rPr lang="es-CO" dirty="0" smtClean="0"/>
              <a:t>Además de eso, los días según los creó Dios comienzan de puesta del sol a puesta del sol; o sea que el domingo termina a la puesta del, y enseguida comienza el lunes y termina a la puesta del sol y así todos los días </a:t>
            </a:r>
            <a:r>
              <a:rPr lang="es-CO" dirty="0" smtClean="0">
                <a:solidFill>
                  <a:srgbClr val="FF0000"/>
                </a:solidFill>
              </a:rPr>
              <a:t> (Gén.1:5; 1:8; Gé.1:13; Gén.1:19; Gén.1:23; Gén.1:31).</a:t>
            </a:r>
          </a:p>
          <a:p>
            <a:pPr marL="0" indent="0" algn="ctr">
              <a:buNone/>
            </a:pPr>
            <a:endParaRPr lang="es-CO" dirty="0">
              <a:solidFill>
                <a:srgbClr val="FF0000"/>
              </a:solidFill>
            </a:endParaRPr>
          </a:p>
          <a:p>
            <a:pPr marL="0" indent="0" algn="ctr">
              <a:buNone/>
            </a:pPr>
            <a:r>
              <a:rPr lang="es-CO" dirty="0" smtClean="0"/>
              <a:t>Como usted sabe; los días hoy se acostumbra que comienzan a las doce de la noche y terminan a las doce de la noche, lo cual también fue alterado por este poder, cumpliendo la profecía: «</a:t>
            </a:r>
            <a:r>
              <a:rPr lang="es-CO" i="1" dirty="0" smtClean="0">
                <a:solidFill>
                  <a:srgbClr val="0070C0"/>
                </a:solidFill>
              </a:rPr>
              <a:t>y </a:t>
            </a:r>
            <a:r>
              <a:rPr lang="es-CO" i="1" dirty="0">
                <a:solidFill>
                  <a:srgbClr val="0070C0"/>
                </a:solidFill>
              </a:rPr>
              <a:t>pensará en mudar los </a:t>
            </a:r>
            <a:r>
              <a:rPr lang="es-CO" i="1" dirty="0" smtClean="0">
                <a:solidFill>
                  <a:srgbClr val="0070C0"/>
                </a:solidFill>
              </a:rPr>
              <a:t>Tiempos </a:t>
            </a:r>
            <a:r>
              <a:rPr lang="es-CO" i="1" dirty="0">
                <a:solidFill>
                  <a:srgbClr val="0070C0"/>
                </a:solidFill>
              </a:rPr>
              <a:t>y la L</a:t>
            </a:r>
            <a:r>
              <a:rPr lang="es-CO" i="1" dirty="0" smtClean="0">
                <a:solidFill>
                  <a:srgbClr val="0070C0"/>
                </a:solidFill>
              </a:rPr>
              <a:t>ey»</a:t>
            </a:r>
            <a:endParaRPr lang="es-CO" dirty="0"/>
          </a:p>
        </p:txBody>
      </p:sp>
    </p:spTree>
    <p:extLst>
      <p:ext uri="{BB962C8B-B14F-4D97-AF65-F5344CB8AC3E}">
        <p14:creationId xmlns:p14="http://schemas.microsoft.com/office/powerpoint/2010/main" val="379415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512168"/>
          </a:xfrm>
        </p:spPr>
        <p:txBody>
          <a:bodyPr>
            <a:normAutofit lnSpcReduction="10000"/>
          </a:bodyPr>
          <a:lstStyle/>
          <a:p>
            <a:pPr marL="0" indent="0" algn="ctr">
              <a:buNone/>
            </a:pPr>
            <a:r>
              <a:rPr lang="es-CO" dirty="0"/>
              <a:t>Usted puede seguirle el rastro a los fieles hijos de Dios a través de toda La </a:t>
            </a:r>
            <a:r>
              <a:rPr lang="es-CO" dirty="0" smtClean="0"/>
              <a:t>Biblia, y ver como </a:t>
            </a:r>
            <a:r>
              <a:rPr lang="es-CO" dirty="0"/>
              <a:t>ellos obedecían los mandamientos de Dios. </a:t>
            </a:r>
            <a:r>
              <a:rPr lang="es-CO" dirty="0" smtClean="0"/>
              <a:t> </a:t>
            </a:r>
            <a:endParaRPr lang="es-CO" dirty="0"/>
          </a:p>
        </p:txBody>
      </p:sp>
      <p:sp>
        <p:nvSpPr>
          <p:cNvPr id="4" name="3 Rectángulo"/>
          <p:cNvSpPr/>
          <p:nvPr/>
        </p:nvSpPr>
        <p:spPr>
          <a:xfrm>
            <a:off x="251520" y="2279138"/>
            <a:ext cx="6120680" cy="3970318"/>
          </a:xfrm>
          <a:prstGeom prst="rect">
            <a:avLst/>
          </a:prstGeom>
        </p:spPr>
        <p:txBody>
          <a:bodyPr wrap="square">
            <a:spAutoFit/>
          </a:bodyPr>
          <a:lstStyle/>
          <a:p>
            <a:r>
              <a:rPr lang="es-CO" dirty="0"/>
              <a:t> </a:t>
            </a:r>
            <a:r>
              <a:rPr lang="es-CO" sz="3600" dirty="0"/>
              <a:t>Por ejemplo: Enoc caminó con Dios </a:t>
            </a:r>
            <a:r>
              <a:rPr lang="es-CO" sz="3600" dirty="0">
                <a:solidFill>
                  <a:srgbClr val="FF0000"/>
                </a:solidFill>
              </a:rPr>
              <a:t>Gén. 5:22.</a:t>
            </a:r>
          </a:p>
          <a:p>
            <a:endParaRPr lang="es-CO" sz="3600" dirty="0" smtClean="0"/>
          </a:p>
          <a:p>
            <a:r>
              <a:rPr lang="es-CO" sz="3600" dirty="0" smtClean="0"/>
              <a:t>Con </a:t>
            </a:r>
            <a:r>
              <a:rPr lang="es-CO" sz="3600" dirty="0"/>
              <a:t>Dios caminó Noé </a:t>
            </a:r>
            <a:r>
              <a:rPr lang="es-CO" sz="3600" dirty="0">
                <a:solidFill>
                  <a:srgbClr val="FF0000"/>
                </a:solidFill>
              </a:rPr>
              <a:t>Gén. 6:9.</a:t>
            </a:r>
          </a:p>
          <a:p>
            <a:endParaRPr lang="es-CO" sz="3600" dirty="0" smtClean="0"/>
          </a:p>
          <a:p>
            <a:r>
              <a:rPr lang="es-CO" sz="3600" dirty="0" smtClean="0"/>
              <a:t>Abrahán </a:t>
            </a:r>
            <a:r>
              <a:rPr lang="es-CO" sz="3600" dirty="0"/>
              <a:t>guardó los mandamientos </a:t>
            </a:r>
            <a:r>
              <a:rPr lang="es-CO" sz="3600" dirty="0">
                <a:solidFill>
                  <a:srgbClr val="FF0000"/>
                </a:solidFill>
              </a:rPr>
              <a:t>Gén. 26:5</a:t>
            </a:r>
            <a:r>
              <a:rPr lang="es-CO" sz="3600" dirty="0" smtClean="0">
                <a:solidFill>
                  <a:srgbClr val="FF0000"/>
                </a:solidFill>
              </a:rPr>
              <a:t>.</a:t>
            </a:r>
            <a:endParaRPr lang="es-CO" sz="3600" dirty="0">
              <a:solidFill>
                <a:srgbClr val="FF0000"/>
              </a:solidFill>
            </a:endParaRPr>
          </a:p>
        </p:txBody>
      </p:sp>
      <p:pic>
        <p:nvPicPr>
          <p:cNvPr id="1026" name="Picture 2" descr="http://t1.gstatic.com/images?q=tbn:ANd9GcQ-QTa2-igAd2JI04k5C3RyplzUFnX05JoE6WOFrV7mDEbCBK-XJ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5081" y="2279138"/>
            <a:ext cx="2143125" cy="18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t3.gstatic.com/images?q=tbn:ANd9GcT6B8gvCESeN9QeVcpSBRJNeNjWFqOd7XuCrbWuUuEQHGiEWo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5081" y="4365104"/>
            <a:ext cx="2143125"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65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ppt_w</p:attrName>
                                        </p:attrNameLst>
                                      </p:cBhvr>
                                      <p:tavLst>
                                        <p:tav tm="0" fmla="#ppt_w*sin(2.5*pi*$)">
                                          <p:val>
                                            <p:fltVal val="0"/>
                                          </p:val>
                                        </p:tav>
                                        <p:tav tm="100000">
                                          <p:val>
                                            <p:fltVal val="1"/>
                                          </p:val>
                                        </p:tav>
                                      </p:tavLst>
                                    </p:anim>
                                    <p:anim calcmode="lin" valueType="num">
                                      <p:cBhvr>
                                        <p:cTn id="9"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338936" cy="6192688"/>
          </a:xfrm>
        </p:spPr>
        <p:txBody>
          <a:bodyPr>
            <a:normAutofit lnSpcReduction="10000"/>
          </a:bodyPr>
          <a:lstStyle/>
          <a:p>
            <a:pPr marL="0" indent="0" algn="ctr">
              <a:buNone/>
            </a:pPr>
            <a:r>
              <a:rPr lang="es-CO" dirty="0"/>
              <a:t>El mismo Cristo guardó el sábado </a:t>
            </a:r>
            <a:r>
              <a:rPr lang="es-CO" dirty="0">
                <a:solidFill>
                  <a:srgbClr val="FF0000"/>
                </a:solidFill>
              </a:rPr>
              <a:t>Luc.4:16.</a:t>
            </a:r>
          </a:p>
          <a:p>
            <a:pPr marL="0" indent="0" algn="ctr">
              <a:buNone/>
            </a:pPr>
            <a:r>
              <a:rPr lang="es-CO" dirty="0"/>
              <a:t> </a:t>
            </a:r>
            <a:endParaRPr lang="es-CO" dirty="0" smtClean="0"/>
          </a:p>
          <a:p>
            <a:pPr marL="0" indent="0" algn="ctr">
              <a:buNone/>
            </a:pPr>
            <a:r>
              <a:rPr lang="es-CO" dirty="0" smtClean="0"/>
              <a:t>María</a:t>
            </a:r>
            <a:r>
              <a:rPr lang="es-CO" dirty="0"/>
              <a:t>, la madre de Cristo, aún después de la muerte de </a:t>
            </a:r>
            <a:r>
              <a:rPr lang="es-CO" dirty="0" smtClean="0"/>
              <a:t>Cristo </a:t>
            </a:r>
            <a:r>
              <a:rPr lang="es-CO" dirty="0"/>
              <a:t>guardaba el sábado «</a:t>
            </a:r>
            <a:r>
              <a:rPr lang="es-CO" i="1" u="sng" dirty="0">
                <a:solidFill>
                  <a:srgbClr val="0070C0"/>
                </a:solidFill>
              </a:rPr>
              <a:t>conforme al Mandamiento</a:t>
            </a:r>
            <a:r>
              <a:rPr lang="es-CO" dirty="0"/>
              <a:t>» </a:t>
            </a:r>
            <a:r>
              <a:rPr lang="es-CO" dirty="0">
                <a:solidFill>
                  <a:srgbClr val="FF0000"/>
                </a:solidFill>
              </a:rPr>
              <a:t>(Lucas 23:56)</a:t>
            </a:r>
            <a:r>
              <a:rPr lang="es-CO" dirty="0"/>
              <a:t>. </a:t>
            </a:r>
            <a:endParaRPr lang="es-CO" dirty="0" smtClean="0"/>
          </a:p>
          <a:p>
            <a:pPr marL="0" indent="0" algn="ctr">
              <a:buNone/>
            </a:pPr>
            <a:r>
              <a:rPr lang="es-CO" dirty="0" smtClean="0"/>
              <a:t>Y </a:t>
            </a:r>
            <a:r>
              <a:rPr lang="es-CO" dirty="0"/>
              <a:t>para ella, el domingo era el «</a:t>
            </a:r>
            <a:r>
              <a:rPr lang="es-CO" i="1" u="sng" dirty="0">
                <a:solidFill>
                  <a:srgbClr val="0070C0"/>
                </a:solidFill>
              </a:rPr>
              <a:t>primer día de la semana</a:t>
            </a:r>
            <a:r>
              <a:rPr lang="es-CO" dirty="0"/>
              <a:t>» </a:t>
            </a:r>
            <a:r>
              <a:rPr lang="es-CO" dirty="0" smtClean="0">
                <a:solidFill>
                  <a:srgbClr val="FF0000"/>
                </a:solidFill>
              </a:rPr>
              <a:t>(Luc. 24:1</a:t>
            </a:r>
            <a:r>
              <a:rPr lang="es-CO" dirty="0">
                <a:solidFill>
                  <a:srgbClr val="FF0000"/>
                </a:solidFill>
              </a:rPr>
              <a:t>)</a:t>
            </a:r>
            <a:r>
              <a:rPr lang="es-CO" dirty="0"/>
              <a:t>. Y seguramente lo continuó haciendo hasta el día de su muerte.</a:t>
            </a:r>
          </a:p>
          <a:p>
            <a:endParaRPr lang="es-CO" dirty="0"/>
          </a:p>
        </p:txBody>
      </p:sp>
      <p:pic>
        <p:nvPicPr>
          <p:cNvPr id="2050" name="Picture 2" descr="http://t0.gstatic.com/images?q=tbn:ANd9GcQ-ck-ownrGmyuyG394bEVdshGLuMyRjTxRisiOY1OB0Lkj31-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7" y="3212976"/>
            <a:ext cx="2638425" cy="28083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RGZChC1PtqZMvxWmni_3NPGcQbB3sgt12SlXvHBmQ4Z_gCTkfQ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7" y="360437"/>
            <a:ext cx="2638425" cy="227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743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80">
                                          <p:stCondLst>
                                            <p:cond delay="0"/>
                                          </p:stCondLst>
                                        </p:cTn>
                                        <p:tgtEl>
                                          <p:spTgt spid="3">
                                            <p:txEl>
                                              <p:pRg st="2" end="2"/>
                                            </p:txEl>
                                          </p:spTgt>
                                        </p:tgtEl>
                                      </p:cBhvr>
                                    </p:animEffect>
                                    <p:anim calcmode="lin" valueType="num">
                                      <p:cBhvr>
                                        <p:cTn id="15"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2" end="2"/>
                                            </p:txEl>
                                          </p:spTgt>
                                        </p:tgtEl>
                                      </p:cBhvr>
                                      <p:to x="100000" y="60000"/>
                                    </p:animScale>
                                    <p:animScale>
                                      <p:cBhvr>
                                        <p:cTn id="21" dur="166" decel="50000">
                                          <p:stCondLst>
                                            <p:cond delay="676"/>
                                          </p:stCondLst>
                                        </p:cTn>
                                        <p:tgtEl>
                                          <p:spTgt spid="3">
                                            <p:txEl>
                                              <p:pRg st="2" end="2"/>
                                            </p:txEl>
                                          </p:spTgt>
                                        </p:tgtEl>
                                      </p:cBhvr>
                                      <p:to x="100000" y="100000"/>
                                    </p:animScale>
                                    <p:animScale>
                                      <p:cBhvr>
                                        <p:cTn id="22" dur="26">
                                          <p:stCondLst>
                                            <p:cond delay="1312"/>
                                          </p:stCondLst>
                                        </p:cTn>
                                        <p:tgtEl>
                                          <p:spTgt spid="3">
                                            <p:txEl>
                                              <p:pRg st="2" end="2"/>
                                            </p:txEl>
                                          </p:spTgt>
                                        </p:tgtEl>
                                      </p:cBhvr>
                                      <p:to x="100000" y="80000"/>
                                    </p:animScale>
                                    <p:animScale>
                                      <p:cBhvr>
                                        <p:cTn id="23" dur="166" decel="50000">
                                          <p:stCondLst>
                                            <p:cond delay="1338"/>
                                          </p:stCondLst>
                                        </p:cTn>
                                        <p:tgtEl>
                                          <p:spTgt spid="3">
                                            <p:txEl>
                                              <p:pRg st="2" end="2"/>
                                            </p:txEl>
                                          </p:spTgt>
                                        </p:tgtEl>
                                      </p:cBhvr>
                                      <p:to x="100000" y="100000"/>
                                    </p:animScale>
                                    <p:animScale>
                                      <p:cBhvr>
                                        <p:cTn id="24" dur="26">
                                          <p:stCondLst>
                                            <p:cond delay="1642"/>
                                          </p:stCondLst>
                                        </p:cTn>
                                        <p:tgtEl>
                                          <p:spTgt spid="3">
                                            <p:txEl>
                                              <p:pRg st="2" end="2"/>
                                            </p:txEl>
                                          </p:spTgt>
                                        </p:tgtEl>
                                      </p:cBhvr>
                                      <p:to x="100000" y="90000"/>
                                    </p:animScale>
                                    <p:animScale>
                                      <p:cBhvr>
                                        <p:cTn id="25" dur="166" decel="50000">
                                          <p:stCondLst>
                                            <p:cond delay="1668"/>
                                          </p:stCondLst>
                                        </p:cTn>
                                        <p:tgtEl>
                                          <p:spTgt spid="3">
                                            <p:txEl>
                                              <p:pRg st="2" end="2"/>
                                            </p:txEl>
                                          </p:spTgt>
                                        </p:tgtEl>
                                      </p:cBhvr>
                                      <p:to x="100000" y="100000"/>
                                    </p:animScale>
                                    <p:animScale>
                                      <p:cBhvr>
                                        <p:cTn id="26" dur="26">
                                          <p:stCondLst>
                                            <p:cond delay="1808"/>
                                          </p:stCondLst>
                                        </p:cTn>
                                        <p:tgtEl>
                                          <p:spTgt spid="3">
                                            <p:txEl>
                                              <p:pRg st="2" end="2"/>
                                            </p:txEl>
                                          </p:spTgt>
                                        </p:tgtEl>
                                      </p:cBhvr>
                                      <p:to x="100000" y="95000"/>
                                    </p:animScale>
                                    <p:animScale>
                                      <p:cBhvr>
                                        <p:cTn id="27" dur="166" decel="50000">
                                          <p:stCondLst>
                                            <p:cond delay="1834"/>
                                          </p:stCondLst>
                                        </p:cTn>
                                        <p:tgtEl>
                                          <p:spTgt spid="3">
                                            <p:txEl>
                                              <p:pRg st="2" end="2"/>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80">
                                          <p:stCondLst>
                                            <p:cond delay="0"/>
                                          </p:stCondLst>
                                        </p:cTn>
                                        <p:tgtEl>
                                          <p:spTgt spid="3">
                                            <p:txEl>
                                              <p:pRg st="3" end="3"/>
                                            </p:txEl>
                                          </p:spTgt>
                                        </p:tgtEl>
                                      </p:cBhvr>
                                    </p:animEffect>
                                    <p:anim calcmode="lin" valueType="num">
                                      <p:cBhvr>
                                        <p:cTn id="33"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3">
                                            <p:txEl>
                                              <p:pRg st="3" end="3"/>
                                            </p:txEl>
                                          </p:spTgt>
                                        </p:tgtEl>
                                      </p:cBhvr>
                                      <p:to x="100000" y="60000"/>
                                    </p:animScale>
                                    <p:animScale>
                                      <p:cBhvr>
                                        <p:cTn id="39" dur="166" decel="50000">
                                          <p:stCondLst>
                                            <p:cond delay="676"/>
                                          </p:stCondLst>
                                        </p:cTn>
                                        <p:tgtEl>
                                          <p:spTgt spid="3">
                                            <p:txEl>
                                              <p:pRg st="3" end="3"/>
                                            </p:txEl>
                                          </p:spTgt>
                                        </p:tgtEl>
                                      </p:cBhvr>
                                      <p:to x="100000" y="100000"/>
                                    </p:animScale>
                                    <p:animScale>
                                      <p:cBhvr>
                                        <p:cTn id="40" dur="26">
                                          <p:stCondLst>
                                            <p:cond delay="1312"/>
                                          </p:stCondLst>
                                        </p:cTn>
                                        <p:tgtEl>
                                          <p:spTgt spid="3">
                                            <p:txEl>
                                              <p:pRg st="3" end="3"/>
                                            </p:txEl>
                                          </p:spTgt>
                                        </p:tgtEl>
                                      </p:cBhvr>
                                      <p:to x="100000" y="80000"/>
                                    </p:animScale>
                                    <p:animScale>
                                      <p:cBhvr>
                                        <p:cTn id="41" dur="166" decel="50000">
                                          <p:stCondLst>
                                            <p:cond delay="1338"/>
                                          </p:stCondLst>
                                        </p:cTn>
                                        <p:tgtEl>
                                          <p:spTgt spid="3">
                                            <p:txEl>
                                              <p:pRg st="3" end="3"/>
                                            </p:txEl>
                                          </p:spTgt>
                                        </p:tgtEl>
                                      </p:cBhvr>
                                      <p:to x="100000" y="100000"/>
                                    </p:animScale>
                                    <p:animScale>
                                      <p:cBhvr>
                                        <p:cTn id="42" dur="26">
                                          <p:stCondLst>
                                            <p:cond delay="1642"/>
                                          </p:stCondLst>
                                        </p:cTn>
                                        <p:tgtEl>
                                          <p:spTgt spid="3">
                                            <p:txEl>
                                              <p:pRg st="3" end="3"/>
                                            </p:txEl>
                                          </p:spTgt>
                                        </p:tgtEl>
                                      </p:cBhvr>
                                      <p:to x="100000" y="90000"/>
                                    </p:animScale>
                                    <p:animScale>
                                      <p:cBhvr>
                                        <p:cTn id="43" dur="166" decel="50000">
                                          <p:stCondLst>
                                            <p:cond delay="1668"/>
                                          </p:stCondLst>
                                        </p:cTn>
                                        <p:tgtEl>
                                          <p:spTgt spid="3">
                                            <p:txEl>
                                              <p:pRg st="3" end="3"/>
                                            </p:txEl>
                                          </p:spTgt>
                                        </p:tgtEl>
                                      </p:cBhvr>
                                      <p:to x="100000" y="100000"/>
                                    </p:animScale>
                                    <p:animScale>
                                      <p:cBhvr>
                                        <p:cTn id="44" dur="26">
                                          <p:stCondLst>
                                            <p:cond delay="1808"/>
                                          </p:stCondLst>
                                        </p:cTn>
                                        <p:tgtEl>
                                          <p:spTgt spid="3">
                                            <p:txEl>
                                              <p:pRg st="3" end="3"/>
                                            </p:txEl>
                                          </p:spTgt>
                                        </p:tgtEl>
                                      </p:cBhvr>
                                      <p:to x="100000" y="95000"/>
                                    </p:animScale>
                                    <p:animScale>
                                      <p:cBhvr>
                                        <p:cTn id="45"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88231"/>
          </a:xfrm>
        </p:spPr>
        <p:txBody>
          <a:bodyPr>
            <a:normAutofit lnSpcReduction="10000"/>
          </a:bodyPr>
          <a:lstStyle/>
          <a:p>
            <a:pPr marL="0" indent="0">
              <a:buNone/>
            </a:pPr>
            <a:r>
              <a:rPr lang="es-CO" dirty="0"/>
              <a:t>Zacarías y su esposa Isabel guardaban los mandamientos de Dios </a:t>
            </a:r>
            <a:r>
              <a:rPr lang="es-CO" dirty="0" smtClean="0">
                <a:solidFill>
                  <a:srgbClr val="FF0000"/>
                </a:solidFill>
              </a:rPr>
              <a:t>(Lucas 1:5,6).</a:t>
            </a:r>
            <a:endParaRPr lang="es-CO" dirty="0">
              <a:solidFill>
                <a:srgbClr val="FF0000"/>
              </a:solidFill>
            </a:endParaRPr>
          </a:p>
          <a:p>
            <a:pPr marL="0" indent="0">
              <a:buNone/>
            </a:pPr>
            <a:endParaRPr lang="es-CO" dirty="0" smtClean="0"/>
          </a:p>
          <a:p>
            <a:pPr marL="0" indent="0">
              <a:buNone/>
            </a:pPr>
            <a:r>
              <a:rPr lang="es-CO" dirty="0" smtClean="0"/>
              <a:t>Los apóstoles </a:t>
            </a:r>
            <a:r>
              <a:rPr lang="es-CO" dirty="0"/>
              <a:t>guardaban el sábado </a:t>
            </a:r>
            <a:r>
              <a:rPr lang="es-CO" dirty="0">
                <a:solidFill>
                  <a:srgbClr val="FF0000"/>
                </a:solidFill>
              </a:rPr>
              <a:t>(Hechos </a:t>
            </a:r>
            <a:r>
              <a:rPr lang="es-CO" dirty="0" smtClean="0">
                <a:solidFill>
                  <a:srgbClr val="FF0000"/>
                </a:solidFill>
              </a:rPr>
              <a:t>17:2</a:t>
            </a:r>
            <a:endParaRPr lang="es-CO" dirty="0">
              <a:solidFill>
                <a:srgbClr val="FF0000"/>
              </a:solidFill>
            </a:endParaRPr>
          </a:p>
        </p:txBody>
      </p:sp>
      <p:pic>
        <p:nvPicPr>
          <p:cNvPr id="3074" name="Picture 2" descr="http://t3.gstatic.com/images?q=tbn:ANd9GcT0khzIk74ef1kRlcSATEh6L-2Nkdop3GYgARIxzEjcBdn16R3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857945"/>
            <a:ext cx="2304256" cy="15841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2852936"/>
            <a:ext cx="5904656" cy="4247317"/>
          </a:xfrm>
          <a:prstGeom prst="rect">
            <a:avLst/>
          </a:prstGeom>
        </p:spPr>
        <p:txBody>
          <a:bodyPr wrap="square">
            <a:spAutoFit/>
          </a:bodyPr>
          <a:lstStyle/>
          <a:p>
            <a:r>
              <a:rPr lang="es-CO" sz="2800" dirty="0"/>
              <a:t>El sábado es la señal que distingue a los hijos de Dios de todas las demás religiones </a:t>
            </a:r>
            <a:r>
              <a:rPr lang="es-CO" sz="2800" dirty="0">
                <a:solidFill>
                  <a:srgbClr val="FF0000"/>
                </a:solidFill>
              </a:rPr>
              <a:t>(Ezequiel 20:12,20).</a:t>
            </a:r>
          </a:p>
          <a:p>
            <a:endParaRPr lang="es-CO" sz="2800" dirty="0"/>
          </a:p>
          <a:p>
            <a:r>
              <a:rPr lang="es-CO" sz="2800" dirty="0"/>
              <a:t> La </a:t>
            </a:r>
            <a:r>
              <a:rPr lang="es-CO" sz="2800" dirty="0" smtClean="0"/>
              <a:t>observancia </a:t>
            </a:r>
            <a:r>
              <a:rPr lang="es-CO" sz="2800" dirty="0"/>
              <a:t>del sábado y la obediencia a todos los demás </a:t>
            </a:r>
            <a:r>
              <a:rPr lang="es-CO" sz="2800" dirty="0" smtClean="0"/>
              <a:t>mandamientos será requisito </a:t>
            </a:r>
            <a:r>
              <a:rPr lang="es-CO" sz="2800" dirty="0"/>
              <a:t>para </a:t>
            </a:r>
            <a:r>
              <a:rPr lang="es-CO" sz="2800" dirty="0" smtClean="0"/>
              <a:t>entrar </a:t>
            </a:r>
            <a:r>
              <a:rPr lang="es-CO" sz="2800" dirty="0"/>
              <a:t>al reino de los cielos </a:t>
            </a:r>
            <a:r>
              <a:rPr lang="es-CO" sz="2800" dirty="0">
                <a:solidFill>
                  <a:srgbClr val="FF0000"/>
                </a:solidFill>
              </a:rPr>
              <a:t>(Apoc.22:14, ;21:27).</a:t>
            </a:r>
          </a:p>
          <a:p>
            <a:endParaRPr lang="es-CO" dirty="0"/>
          </a:p>
        </p:txBody>
      </p:sp>
      <p:pic>
        <p:nvPicPr>
          <p:cNvPr id="6" name="Picture 2" descr="http://t2.gstatic.com/images?q=tbn:ANd9GcTJ5s1Wd9MKm1jCPhWTKp0S92_xAA6eakc_qjBfx2VquFX11-CFY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4581128"/>
            <a:ext cx="3168352" cy="218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664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074"/>
                                        </p:tgtEl>
                                        <p:attrNameLst>
                                          <p:attrName>style.visibility</p:attrName>
                                        </p:attrNameLst>
                                      </p:cBhvr>
                                      <p:to>
                                        <p:strVal val="visible"/>
                                      </p:to>
                                    </p:set>
                                    <p:anim calcmode="lin" valueType="num">
                                      <p:cBhvr>
                                        <p:cTn id="21" dur="500" fill="hold"/>
                                        <p:tgtEl>
                                          <p:spTgt spid="3074"/>
                                        </p:tgtEl>
                                        <p:attrNameLst>
                                          <p:attrName>ppt_w</p:attrName>
                                        </p:attrNameLst>
                                      </p:cBhvr>
                                      <p:tavLst>
                                        <p:tav tm="0">
                                          <p:val>
                                            <p:fltVal val="0"/>
                                          </p:val>
                                        </p:tav>
                                        <p:tav tm="100000">
                                          <p:val>
                                            <p:strVal val="#ppt_w"/>
                                          </p:val>
                                        </p:tav>
                                      </p:tavLst>
                                    </p:anim>
                                    <p:anim calcmode="lin" valueType="num">
                                      <p:cBhvr>
                                        <p:cTn id="22" dur="500" fill="hold"/>
                                        <p:tgtEl>
                                          <p:spTgt spid="3074"/>
                                        </p:tgtEl>
                                        <p:attrNameLst>
                                          <p:attrName>ppt_h</p:attrName>
                                        </p:attrNameLst>
                                      </p:cBhvr>
                                      <p:tavLst>
                                        <p:tav tm="0">
                                          <p:val>
                                            <p:fltVal val="0"/>
                                          </p:val>
                                        </p:tav>
                                        <p:tav tm="100000">
                                          <p:val>
                                            <p:strVal val="#ppt_h"/>
                                          </p:val>
                                        </p:tav>
                                      </p:tavLst>
                                    </p:anim>
                                    <p:animEffect transition="in" filter="fade">
                                      <p:cBhvr>
                                        <p:cTn id="23" dur="500"/>
                                        <p:tgtEl>
                                          <p:spTgt spid="307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wipe(down)">
                                      <p:cBhvr>
                                        <p:cTn id="28" dur="500"/>
                                        <p:tgtEl>
                                          <p:spTgt spid="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90"/>
                                          </p:val>
                                        </p:tav>
                                        <p:tav tm="100000">
                                          <p:val>
                                            <p:fltVal val="0"/>
                                          </p:val>
                                        </p:tav>
                                      </p:tavLst>
                                    </p:anim>
                                    <p:animEffect transition="in" filter="fade">
                                      <p:cBhvr>
                                        <p:cTn id="36" dur="10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Effect transition="in" filter="wipe(down)">
                                      <p:cBhvr>
                                        <p:cTn id="41"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pPr marL="0" indent="0" algn="ctr">
              <a:buNone/>
            </a:pPr>
            <a:r>
              <a:rPr lang="es-CO" dirty="0" smtClean="0"/>
              <a:t>Después de haber conocido a Cristo, la observancia a los Mandamientos es tan importante que Cristo dijo </a:t>
            </a:r>
            <a:r>
              <a:rPr lang="es-CO" dirty="0"/>
              <a:t>en </a:t>
            </a:r>
            <a:r>
              <a:rPr lang="es-CO" dirty="0" smtClean="0">
                <a:solidFill>
                  <a:srgbClr val="FF0000"/>
                </a:solidFill>
              </a:rPr>
              <a:t>(Mateo 7:21-23)</a:t>
            </a:r>
            <a:r>
              <a:rPr lang="es-CO" dirty="0" smtClean="0"/>
              <a:t>: No </a:t>
            </a:r>
            <a:r>
              <a:rPr lang="es-CO" dirty="0"/>
              <a:t>todo el que me dice: </a:t>
            </a:r>
            <a:r>
              <a:rPr lang="es-CO" dirty="0" smtClean="0"/>
              <a:t>«Señor</a:t>
            </a:r>
            <a:r>
              <a:rPr lang="es-CO" dirty="0"/>
              <a:t>, Señor, entrará en el reino de los cielos, sino el que </a:t>
            </a:r>
            <a:r>
              <a:rPr lang="es-CO" i="1" dirty="0">
                <a:solidFill>
                  <a:srgbClr val="0070C0"/>
                </a:solidFill>
              </a:rPr>
              <a:t>hace la voluntad de mi Padre que está en el </a:t>
            </a:r>
            <a:r>
              <a:rPr lang="es-CO" i="1" dirty="0" smtClean="0">
                <a:solidFill>
                  <a:srgbClr val="0070C0"/>
                </a:solidFill>
              </a:rPr>
              <a:t>cielo</a:t>
            </a:r>
            <a:r>
              <a:rPr lang="es-CO" dirty="0" smtClean="0"/>
              <a:t>. </a:t>
            </a:r>
          </a:p>
          <a:p>
            <a:pPr marL="0" indent="0">
              <a:buNone/>
            </a:pPr>
            <a:endParaRPr lang="es-CO" dirty="0"/>
          </a:p>
          <a:p>
            <a:pPr marL="0" indent="0" algn="ctr">
              <a:buNone/>
            </a:pPr>
            <a:r>
              <a:rPr lang="es-CO" dirty="0" smtClean="0"/>
              <a:t>Muchos </a:t>
            </a:r>
            <a:r>
              <a:rPr lang="es-CO" dirty="0"/>
              <a:t>me dirán en aquel día: Señor, Señor, ¿no profetizamos en tu nombre, y en tu nombre echamos fuera demonios, y en tu nombre hicimos muchos milagros? </a:t>
            </a:r>
            <a:r>
              <a:rPr lang="es-CO" dirty="0" smtClean="0"/>
              <a:t> </a:t>
            </a:r>
            <a:r>
              <a:rPr lang="es-CO" b="1" baseline="30000" dirty="0" smtClean="0"/>
              <a:t>23 </a:t>
            </a:r>
            <a:r>
              <a:rPr lang="es-CO" dirty="0"/>
              <a:t>Y entonces les protestaré: </a:t>
            </a:r>
            <a:r>
              <a:rPr lang="es-CO" i="1" dirty="0">
                <a:solidFill>
                  <a:srgbClr val="0070C0"/>
                </a:solidFill>
              </a:rPr>
              <a:t>Nunca os conocí; apartaos de mí, </a:t>
            </a:r>
            <a:r>
              <a:rPr lang="es-CO" i="1" u="sng" dirty="0">
                <a:solidFill>
                  <a:srgbClr val="0070C0"/>
                </a:solidFill>
              </a:rPr>
              <a:t>obradores de </a:t>
            </a:r>
            <a:r>
              <a:rPr lang="es-CO" i="1" u="sng" dirty="0" smtClean="0">
                <a:solidFill>
                  <a:srgbClr val="0070C0"/>
                </a:solidFill>
              </a:rPr>
              <a:t>maldad</a:t>
            </a:r>
            <a:r>
              <a:rPr lang="es-CO" u="sng" dirty="0" smtClean="0"/>
              <a:t>»</a:t>
            </a:r>
            <a:r>
              <a:rPr lang="es-CO" dirty="0" smtClean="0"/>
              <a:t>.</a:t>
            </a:r>
            <a:endParaRPr lang="es-CO" dirty="0"/>
          </a:p>
        </p:txBody>
      </p:sp>
    </p:spTree>
    <p:extLst>
      <p:ext uri="{BB962C8B-B14F-4D97-AF65-F5344CB8AC3E}">
        <p14:creationId xmlns:p14="http://schemas.microsoft.com/office/powerpoint/2010/main" val="199806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p:spPr>
        <p:txBody>
          <a:bodyPr>
            <a:normAutofit fontScale="92500" lnSpcReduction="20000"/>
          </a:bodyPr>
          <a:lstStyle/>
          <a:p>
            <a:pPr marL="0" indent="0" algn="ctr">
              <a:buNone/>
            </a:pPr>
            <a:r>
              <a:rPr lang="es-CO" b="1" dirty="0"/>
              <a:t>Maldad. </a:t>
            </a:r>
            <a:r>
              <a:rPr lang="es-CO" b="1" dirty="0" smtClean="0"/>
              <a:t> </a:t>
            </a:r>
            <a:r>
              <a:rPr lang="es-CO" dirty="0" smtClean="0"/>
              <a:t>Gr</a:t>
            </a:r>
            <a:r>
              <a:rPr lang="es-CO" dirty="0"/>
              <a:t>. anomía, </a:t>
            </a:r>
            <a:r>
              <a:rPr lang="es-CO" dirty="0" smtClean="0"/>
              <a:t>(quiere decir): “</a:t>
            </a:r>
            <a:r>
              <a:rPr lang="es-CO" i="1" dirty="0" smtClean="0">
                <a:solidFill>
                  <a:srgbClr val="0070C0"/>
                </a:solidFill>
              </a:rPr>
              <a:t>ilegalidad</a:t>
            </a:r>
            <a:r>
              <a:rPr lang="es-CO" i="1" dirty="0">
                <a:solidFill>
                  <a:srgbClr val="0070C0"/>
                </a:solidFill>
              </a:rPr>
              <a:t>” o “falta de conformidad con la ley</a:t>
            </a:r>
            <a:r>
              <a:rPr lang="es-CO" dirty="0"/>
              <a:t>”. </a:t>
            </a:r>
            <a:endParaRPr lang="es-CO" dirty="0" smtClean="0"/>
          </a:p>
          <a:p>
            <a:pPr marL="0" indent="0">
              <a:buNone/>
            </a:pPr>
            <a:endParaRPr lang="es-CO" dirty="0"/>
          </a:p>
          <a:p>
            <a:pPr marL="0" indent="0" algn="ctr">
              <a:buNone/>
            </a:pPr>
            <a:r>
              <a:rPr lang="es-CO" dirty="0" smtClean="0"/>
              <a:t>Los </a:t>
            </a:r>
            <a:r>
              <a:rPr lang="es-CO" dirty="0"/>
              <a:t>hacedores de maldad están fuera de la </a:t>
            </a:r>
            <a:r>
              <a:rPr lang="es-CO" dirty="0" smtClean="0"/>
              <a:t>Ley </a:t>
            </a:r>
            <a:r>
              <a:rPr lang="es-CO" dirty="0"/>
              <a:t>porque han rehusado conformar sus vidas con el modelo perfecto expuesto en la L</a:t>
            </a:r>
            <a:r>
              <a:rPr lang="es-CO" dirty="0" smtClean="0"/>
              <a:t>ey </a:t>
            </a:r>
            <a:r>
              <a:rPr lang="es-CO" dirty="0"/>
              <a:t>del reino del cielo: “</a:t>
            </a:r>
            <a:r>
              <a:rPr lang="es-CO" i="1" u="sng" dirty="0">
                <a:solidFill>
                  <a:srgbClr val="0070C0"/>
                </a:solidFill>
              </a:rPr>
              <a:t>el pecado es infracción de la ley [anomía]</a:t>
            </a:r>
            <a:r>
              <a:rPr lang="es-CO" dirty="0"/>
              <a:t>” </a:t>
            </a:r>
            <a:endParaRPr lang="es-CO" dirty="0" smtClean="0"/>
          </a:p>
          <a:p>
            <a:pPr marL="0" indent="0" algn="ctr">
              <a:buNone/>
            </a:pPr>
            <a:r>
              <a:rPr lang="es-CO" dirty="0" smtClean="0">
                <a:solidFill>
                  <a:srgbClr val="FF0000"/>
                </a:solidFill>
              </a:rPr>
              <a:t>(1 Juan </a:t>
            </a:r>
            <a:r>
              <a:rPr lang="es-CO" dirty="0">
                <a:solidFill>
                  <a:srgbClr val="FF0000"/>
                </a:solidFill>
              </a:rPr>
              <a:t>3:4</a:t>
            </a:r>
            <a:r>
              <a:rPr lang="es-CO" dirty="0" smtClean="0">
                <a:solidFill>
                  <a:srgbClr val="FF0000"/>
                </a:solidFill>
              </a:rPr>
              <a:t>).</a:t>
            </a:r>
          </a:p>
          <a:p>
            <a:pPr marL="0" indent="0">
              <a:buNone/>
            </a:pPr>
            <a:endParaRPr lang="es-CO" u="sng" dirty="0"/>
          </a:p>
          <a:p>
            <a:pPr marL="0" indent="0" algn="ctr">
              <a:buNone/>
            </a:pPr>
            <a:r>
              <a:rPr lang="es-CO" dirty="0" smtClean="0"/>
              <a:t>En </a:t>
            </a:r>
            <a:r>
              <a:rPr lang="es-CO" dirty="0"/>
              <a:t>el monte de los Olivos, Cristo dijo que en los últimos días se multiplicaría la maldad </a:t>
            </a:r>
            <a:r>
              <a:rPr lang="es-CO" dirty="0" smtClean="0"/>
              <a:t>(anomía</a:t>
            </a:r>
            <a:r>
              <a:rPr lang="es-CO" dirty="0"/>
              <a:t>)</a:t>
            </a:r>
            <a:r>
              <a:rPr lang="es-CO" dirty="0" smtClean="0"/>
              <a:t> </a:t>
            </a:r>
            <a:r>
              <a:rPr lang="es-CO" dirty="0">
                <a:solidFill>
                  <a:srgbClr val="FF0000"/>
                </a:solidFill>
              </a:rPr>
              <a:t>(Mat 24:12)</a:t>
            </a:r>
            <a:r>
              <a:rPr lang="es-CO" dirty="0"/>
              <a:t>, y pocas décadas más tarde Pablo observó que el “</a:t>
            </a:r>
            <a:r>
              <a:rPr lang="es-CO" i="1" dirty="0">
                <a:solidFill>
                  <a:srgbClr val="0070C0"/>
                </a:solidFill>
              </a:rPr>
              <a:t>misterio de la iniquidad </a:t>
            </a:r>
            <a:r>
              <a:rPr lang="es-CO" dirty="0"/>
              <a:t>[anomía]” </a:t>
            </a:r>
            <a:r>
              <a:rPr lang="es-CO" i="1" dirty="0">
                <a:solidFill>
                  <a:srgbClr val="0070C0"/>
                </a:solidFill>
              </a:rPr>
              <a:t>ya estaba </a:t>
            </a:r>
            <a:r>
              <a:rPr lang="es-CO" i="1" dirty="0" smtClean="0">
                <a:solidFill>
                  <a:srgbClr val="0070C0"/>
                </a:solidFill>
              </a:rPr>
              <a:t>en </a:t>
            </a:r>
            <a:r>
              <a:rPr lang="es-CO" i="1" dirty="0">
                <a:solidFill>
                  <a:srgbClr val="0070C0"/>
                </a:solidFill>
              </a:rPr>
              <a:t>acción</a:t>
            </a:r>
            <a:r>
              <a:rPr lang="es-CO" dirty="0"/>
              <a:t>” </a:t>
            </a:r>
            <a:endParaRPr lang="es-CO" dirty="0" smtClean="0"/>
          </a:p>
          <a:p>
            <a:pPr marL="0" indent="0" algn="ctr">
              <a:buNone/>
            </a:pPr>
            <a:r>
              <a:rPr lang="es-CO" dirty="0" smtClean="0">
                <a:solidFill>
                  <a:srgbClr val="FF0000"/>
                </a:solidFill>
              </a:rPr>
              <a:t>(2 Tes. 2:7</a:t>
            </a:r>
            <a:r>
              <a:rPr lang="es-CO" dirty="0">
                <a:solidFill>
                  <a:srgbClr val="FF0000"/>
                </a:solidFill>
              </a:rPr>
              <a:t>).</a:t>
            </a:r>
          </a:p>
        </p:txBody>
      </p:sp>
    </p:spTree>
    <p:extLst>
      <p:ext uri="{BB962C8B-B14F-4D97-AF65-F5344CB8AC3E}">
        <p14:creationId xmlns:p14="http://schemas.microsoft.com/office/powerpoint/2010/main" val="1650416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down)">
                                      <p:cBhvr>
                                        <p:cTn id="26" dur="580">
                                          <p:stCondLst>
                                            <p:cond delay="0"/>
                                          </p:stCondLst>
                                        </p:cTn>
                                        <p:tgtEl>
                                          <p:spTgt spid="3">
                                            <p:txEl>
                                              <p:pRg st="5" end="5"/>
                                            </p:txEl>
                                          </p:spTgt>
                                        </p:tgtEl>
                                      </p:cBhvr>
                                    </p:animEffect>
                                    <p:anim calcmode="lin" valueType="num">
                                      <p:cBhvr>
                                        <p:cTn id="27"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2" dur="26">
                                          <p:stCondLst>
                                            <p:cond delay="650"/>
                                          </p:stCondLst>
                                        </p:cTn>
                                        <p:tgtEl>
                                          <p:spTgt spid="3">
                                            <p:txEl>
                                              <p:pRg st="5" end="5"/>
                                            </p:txEl>
                                          </p:spTgt>
                                        </p:tgtEl>
                                      </p:cBhvr>
                                      <p:to x="100000" y="60000"/>
                                    </p:animScale>
                                    <p:animScale>
                                      <p:cBhvr>
                                        <p:cTn id="33" dur="166" decel="50000">
                                          <p:stCondLst>
                                            <p:cond delay="676"/>
                                          </p:stCondLst>
                                        </p:cTn>
                                        <p:tgtEl>
                                          <p:spTgt spid="3">
                                            <p:txEl>
                                              <p:pRg st="5" end="5"/>
                                            </p:txEl>
                                          </p:spTgt>
                                        </p:tgtEl>
                                      </p:cBhvr>
                                      <p:to x="100000" y="100000"/>
                                    </p:animScale>
                                    <p:animScale>
                                      <p:cBhvr>
                                        <p:cTn id="34" dur="26">
                                          <p:stCondLst>
                                            <p:cond delay="1312"/>
                                          </p:stCondLst>
                                        </p:cTn>
                                        <p:tgtEl>
                                          <p:spTgt spid="3">
                                            <p:txEl>
                                              <p:pRg st="5" end="5"/>
                                            </p:txEl>
                                          </p:spTgt>
                                        </p:tgtEl>
                                      </p:cBhvr>
                                      <p:to x="100000" y="80000"/>
                                    </p:animScale>
                                    <p:animScale>
                                      <p:cBhvr>
                                        <p:cTn id="35" dur="166" decel="50000">
                                          <p:stCondLst>
                                            <p:cond delay="1338"/>
                                          </p:stCondLst>
                                        </p:cTn>
                                        <p:tgtEl>
                                          <p:spTgt spid="3">
                                            <p:txEl>
                                              <p:pRg st="5" end="5"/>
                                            </p:txEl>
                                          </p:spTgt>
                                        </p:tgtEl>
                                      </p:cBhvr>
                                      <p:to x="100000" y="100000"/>
                                    </p:animScale>
                                    <p:animScale>
                                      <p:cBhvr>
                                        <p:cTn id="36" dur="26">
                                          <p:stCondLst>
                                            <p:cond delay="1642"/>
                                          </p:stCondLst>
                                        </p:cTn>
                                        <p:tgtEl>
                                          <p:spTgt spid="3">
                                            <p:txEl>
                                              <p:pRg st="5" end="5"/>
                                            </p:txEl>
                                          </p:spTgt>
                                        </p:tgtEl>
                                      </p:cBhvr>
                                      <p:to x="100000" y="90000"/>
                                    </p:animScale>
                                    <p:animScale>
                                      <p:cBhvr>
                                        <p:cTn id="37" dur="166" decel="50000">
                                          <p:stCondLst>
                                            <p:cond delay="1668"/>
                                          </p:stCondLst>
                                        </p:cTn>
                                        <p:tgtEl>
                                          <p:spTgt spid="3">
                                            <p:txEl>
                                              <p:pRg st="5" end="5"/>
                                            </p:txEl>
                                          </p:spTgt>
                                        </p:tgtEl>
                                      </p:cBhvr>
                                      <p:to x="100000" y="100000"/>
                                    </p:animScale>
                                    <p:animScale>
                                      <p:cBhvr>
                                        <p:cTn id="38" dur="26">
                                          <p:stCondLst>
                                            <p:cond delay="1808"/>
                                          </p:stCondLst>
                                        </p:cTn>
                                        <p:tgtEl>
                                          <p:spTgt spid="3">
                                            <p:txEl>
                                              <p:pRg st="5" end="5"/>
                                            </p:txEl>
                                          </p:spTgt>
                                        </p:tgtEl>
                                      </p:cBhvr>
                                      <p:to x="100000" y="95000"/>
                                    </p:animScale>
                                    <p:animScale>
                                      <p:cBhvr>
                                        <p:cTn id="39" dur="166" decel="50000">
                                          <p:stCondLst>
                                            <p:cond delay="1834"/>
                                          </p:stCondLst>
                                        </p:cTn>
                                        <p:tgtEl>
                                          <p:spTgt spid="3">
                                            <p:txEl>
                                              <p:pRg st="5" end="5"/>
                                            </p:txEl>
                                          </p:spTgt>
                                        </p:tgtEl>
                                      </p:cBhvr>
                                      <p:to x="100000" y="100000"/>
                                    </p:animScale>
                                  </p:childTnLst>
                                </p:cTn>
                              </p:par>
                              <p:par>
                                <p:cTn id="40" presetID="26" presetClass="entr" presetSubtype="0"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80">
                                          <p:stCondLst>
                                            <p:cond delay="0"/>
                                          </p:stCondLst>
                                        </p:cTn>
                                        <p:tgtEl>
                                          <p:spTgt spid="3">
                                            <p:txEl>
                                              <p:pRg st="6" end="6"/>
                                            </p:txEl>
                                          </p:spTgt>
                                        </p:tgtEl>
                                      </p:cBhvr>
                                    </p:animEffect>
                                    <p:anim calcmode="lin" valueType="num">
                                      <p:cBhvr>
                                        <p:cTn id="43"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8" dur="26">
                                          <p:stCondLst>
                                            <p:cond delay="650"/>
                                          </p:stCondLst>
                                        </p:cTn>
                                        <p:tgtEl>
                                          <p:spTgt spid="3">
                                            <p:txEl>
                                              <p:pRg st="6" end="6"/>
                                            </p:txEl>
                                          </p:spTgt>
                                        </p:tgtEl>
                                      </p:cBhvr>
                                      <p:to x="100000" y="60000"/>
                                    </p:animScale>
                                    <p:animScale>
                                      <p:cBhvr>
                                        <p:cTn id="49" dur="166" decel="50000">
                                          <p:stCondLst>
                                            <p:cond delay="676"/>
                                          </p:stCondLst>
                                        </p:cTn>
                                        <p:tgtEl>
                                          <p:spTgt spid="3">
                                            <p:txEl>
                                              <p:pRg st="6" end="6"/>
                                            </p:txEl>
                                          </p:spTgt>
                                        </p:tgtEl>
                                      </p:cBhvr>
                                      <p:to x="100000" y="100000"/>
                                    </p:animScale>
                                    <p:animScale>
                                      <p:cBhvr>
                                        <p:cTn id="50" dur="26">
                                          <p:stCondLst>
                                            <p:cond delay="1312"/>
                                          </p:stCondLst>
                                        </p:cTn>
                                        <p:tgtEl>
                                          <p:spTgt spid="3">
                                            <p:txEl>
                                              <p:pRg st="6" end="6"/>
                                            </p:txEl>
                                          </p:spTgt>
                                        </p:tgtEl>
                                      </p:cBhvr>
                                      <p:to x="100000" y="80000"/>
                                    </p:animScale>
                                    <p:animScale>
                                      <p:cBhvr>
                                        <p:cTn id="51" dur="166" decel="50000">
                                          <p:stCondLst>
                                            <p:cond delay="1338"/>
                                          </p:stCondLst>
                                        </p:cTn>
                                        <p:tgtEl>
                                          <p:spTgt spid="3">
                                            <p:txEl>
                                              <p:pRg st="6" end="6"/>
                                            </p:txEl>
                                          </p:spTgt>
                                        </p:tgtEl>
                                      </p:cBhvr>
                                      <p:to x="100000" y="100000"/>
                                    </p:animScale>
                                    <p:animScale>
                                      <p:cBhvr>
                                        <p:cTn id="52" dur="26">
                                          <p:stCondLst>
                                            <p:cond delay="1642"/>
                                          </p:stCondLst>
                                        </p:cTn>
                                        <p:tgtEl>
                                          <p:spTgt spid="3">
                                            <p:txEl>
                                              <p:pRg st="6" end="6"/>
                                            </p:txEl>
                                          </p:spTgt>
                                        </p:tgtEl>
                                      </p:cBhvr>
                                      <p:to x="100000" y="90000"/>
                                    </p:animScale>
                                    <p:animScale>
                                      <p:cBhvr>
                                        <p:cTn id="53" dur="166" decel="50000">
                                          <p:stCondLst>
                                            <p:cond delay="1668"/>
                                          </p:stCondLst>
                                        </p:cTn>
                                        <p:tgtEl>
                                          <p:spTgt spid="3">
                                            <p:txEl>
                                              <p:pRg st="6" end="6"/>
                                            </p:txEl>
                                          </p:spTgt>
                                        </p:tgtEl>
                                      </p:cBhvr>
                                      <p:to x="100000" y="100000"/>
                                    </p:animScale>
                                    <p:animScale>
                                      <p:cBhvr>
                                        <p:cTn id="54" dur="26">
                                          <p:stCondLst>
                                            <p:cond delay="1808"/>
                                          </p:stCondLst>
                                        </p:cTn>
                                        <p:tgtEl>
                                          <p:spTgt spid="3">
                                            <p:txEl>
                                              <p:pRg st="6" end="6"/>
                                            </p:txEl>
                                          </p:spTgt>
                                        </p:tgtEl>
                                      </p:cBhvr>
                                      <p:to x="100000" y="95000"/>
                                    </p:animScale>
                                    <p:animScale>
                                      <p:cBhvr>
                                        <p:cTn id="55"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sz="3500" b="1" dirty="0" smtClean="0"/>
              <a:t>Una cosa es ser salvo de sus pecados, y otra muy diferente es entrar al reino de los cielos.</a:t>
            </a:r>
          </a:p>
          <a:p>
            <a:endParaRPr lang="es-CO" dirty="0" smtClean="0"/>
          </a:p>
          <a:p>
            <a:pPr marL="0" indent="0" algn="ctr">
              <a:buNone/>
            </a:pPr>
            <a:r>
              <a:rPr lang="es-CO" sz="3900" dirty="0" smtClean="0">
                <a:solidFill>
                  <a:srgbClr val="FF0000"/>
                </a:solidFill>
                <a:latin typeface="Agency FB" pitchFamily="34" charset="0"/>
              </a:rPr>
              <a:t>¿Qué es ser salvo?</a:t>
            </a:r>
            <a:endParaRPr lang="es-CO" dirty="0" smtClean="0">
              <a:solidFill>
                <a:srgbClr val="FF0000"/>
              </a:solidFill>
              <a:latin typeface="Agency FB" pitchFamily="34" charset="0"/>
            </a:endParaRPr>
          </a:p>
          <a:p>
            <a:pPr marL="0" indent="0" algn="ctr">
              <a:buNone/>
            </a:pPr>
            <a:r>
              <a:rPr lang="es-CO" dirty="0" smtClean="0"/>
              <a:t>Ser salvo, es cuando nos entregamos a Cristo por primer vez y le confesamos todos nuestros pecados pasados, y Cristo nos da descanso </a:t>
            </a:r>
            <a:r>
              <a:rPr lang="es-CO" dirty="0" smtClean="0">
                <a:solidFill>
                  <a:srgbClr val="FF0000"/>
                </a:solidFill>
              </a:rPr>
              <a:t>(Mat.11:28).</a:t>
            </a:r>
          </a:p>
          <a:p>
            <a:pPr algn="ctr"/>
            <a:endParaRPr lang="es-CO" dirty="0"/>
          </a:p>
          <a:p>
            <a:pPr marL="0" indent="0" algn="ctr">
              <a:buNone/>
            </a:pPr>
            <a:r>
              <a:rPr lang="es-CO" sz="3900" dirty="0" smtClean="0">
                <a:solidFill>
                  <a:srgbClr val="FF0000"/>
                </a:solidFill>
                <a:latin typeface="Agency FB" pitchFamily="34" charset="0"/>
              </a:rPr>
              <a:t>¿Qué es entrar al reino de los cielos?</a:t>
            </a:r>
          </a:p>
          <a:p>
            <a:pPr marL="0" indent="0" algn="ctr">
              <a:buNone/>
            </a:pPr>
            <a:r>
              <a:rPr lang="es-CO" dirty="0" smtClean="0"/>
              <a:t>Entrar al reino de los cielos es cuando Cristo regrese por su iglesia  y la lleve a morar con Él en el cielo por mil años, y después a morar con Él por la eternidad en la tierra renovada</a:t>
            </a:r>
            <a:endParaRPr lang="es-CO" dirty="0"/>
          </a:p>
        </p:txBody>
      </p:sp>
    </p:spTree>
    <p:extLst>
      <p:ext uri="{BB962C8B-B14F-4D97-AF65-F5344CB8AC3E}">
        <p14:creationId xmlns:p14="http://schemas.microsoft.com/office/powerpoint/2010/main" val="49914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1)">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976664" cy="2448272"/>
          </a:xfrm>
        </p:spPr>
        <p:txBody>
          <a:bodyPr>
            <a:normAutofit lnSpcReduction="10000"/>
          </a:bodyPr>
          <a:lstStyle/>
          <a:p>
            <a:pPr marL="0" indent="0">
              <a:buNone/>
            </a:pPr>
            <a:r>
              <a:rPr lang="es-CO" dirty="0" smtClean="0"/>
              <a:t>Desde </a:t>
            </a:r>
            <a:r>
              <a:rPr lang="es-CO" dirty="0"/>
              <a:t>el momento en que nos entregamos a Cristo y nuestra muerte, o la segunda venida de Cristo se conoce como el periodo de santificación. </a:t>
            </a:r>
          </a:p>
        </p:txBody>
      </p:sp>
      <p:sp>
        <p:nvSpPr>
          <p:cNvPr id="4" name="3 Rectángulo"/>
          <p:cNvSpPr/>
          <p:nvPr/>
        </p:nvSpPr>
        <p:spPr>
          <a:xfrm>
            <a:off x="4283968" y="3501008"/>
            <a:ext cx="4572000" cy="3108543"/>
          </a:xfrm>
          <a:prstGeom prst="rect">
            <a:avLst/>
          </a:prstGeom>
        </p:spPr>
        <p:txBody>
          <a:bodyPr>
            <a:spAutoFit/>
          </a:bodyPr>
          <a:lstStyle/>
          <a:p>
            <a:r>
              <a:rPr lang="es-CO" sz="2800" dirty="0"/>
              <a:t>Solo que aquí hay un problema: </a:t>
            </a:r>
            <a:r>
              <a:rPr lang="es-CO" sz="2800" dirty="0">
                <a:solidFill>
                  <a:srgbClr val="FF0000"/>
                </a:solidFill>
              </a:rPr>
              <a:t>Apocalipsis 22:14</a:t>
            </a:r>
            <a:r>
              <a:rPr lang="es-CO" sz="2800" dirty="0"/>
              <a:t>. Bienaventurados los que guardan sus mandamientos, para tener derecho al árbol de la vida, y poder entrar por las puertas en la ciudad.  </a:t>
            </a:r>
          </a:p>
        </p:txBody>
      </p:sp>
      <p:pic>
        <p:nvPicPr>
          <p:cNvPr id="1026" name="Picture 2" descr="http://t1.gstatic.com/images?q=tbn:ANd9GcTf1RQfGKyPg-a1F33OSfp6yTVl2qVSlHpUwBXiTEVzMw_kI6P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88641"/>
            <a:ext cx="2627784" cy="26248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t3.gstatic.com/images?q=tbn:ANd9GcT6B8gvCESeN9QeVcpSBRJNeNjWFqOd7XuCrbWuUuEQHGiEWo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216" y="3501008"/>
            <a:ext cx="3373704" cy="3108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15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smtClean="0"/>
              <a:t>O sea que, si usted y yo, no hemos querido</a:t>
            </a:r>
            <a:r>
              <a:rPr lang="es-CO" i="1" dirty="0" smtClean="0">
                <a:solidFill>
                  <a:srgbClr val="0070C0"/>
                </a:solidFill>
              </a:rPr>
              <a:t> voluntariamente</a:t>
            </a:r>
            <a:r>
              <a:rPr lang="es-CO" dirty="0" smtClean="0"/>
              <a:t> obedecer los mandamientos de Dios no tendremos derecho al reino de los cielos.</a:t>
            </a:r>
          </a:p>
          <a:p>
            <a:endParaRPr lang="es-CO" dirty="0"/>
          </a:p>
          <a:p>
            <a:pPr marL="0" indent="0" algn="ctr">
              <a:buNone/>
            </a:pPr>
            <a:r>
              <a:rPr lang="es-CO" dirty="0" smtClean="0"/>
              <a:t>Naturalmente que, tanto el perdón de los pecados como la entrada al reno de los cielos es por gracia solamente, obedecemos los mandamientos es por amor a Cristo, más no para entrar al reino de los cielos. </a:t>
            </a:r>
          </a:p>
          <a:p>
            <a:endParaRPr lang="es-CO" dirty="0"/>
          </a:p>
          <a:p>
            <a:pPr marL="0" indent="0" algn="ctr">
              <a:buNone/>
            </a:pPr>
            <a:r>
              <a:rPr lang="es-CO" dirty="0" smtClean="0"/>
              <a:t>El apóstol Juan dice a la iglesia, o sea a los que se han entregado a Cristo: </a:t>
            </a:r>
            <a:r>
              <a:rPr lang="es-CO" b="1" baseline="30000" dirty="0" smtClean="0"/>
              <a:t> «</a:t>
            </a:r>
            <a:r>
              <a:rPr lang="es-CO" i="1" dirty="0" smtClean="0">
                <a:solidFill>
                  <a:srgbClr val="0070C0"/>
                </a:solidFill>
              </a:rPr>
              <a:t>Hijitos </a:t>
            </a:r>
            <a:r>
              <a:rPr lang="es-CO" i="1" dirty="0">
                <a:solidFill>
                  <a:srgbClr val="0070C0"/>
                </a:solidFill>
              </a:rPr>
              <a:t>míos, estas cosas os escribo para que </a:t>
            </a:r>
            <a:r>
              <a:rPr lang="es-CO" i="1" u="sng" dirty="0" smtClean="0">
                <a:solidFill>
                  <a:srgbClr val="0070C0"/>
                </a:solidFill>
              </a:rPr>
              <a:t>NO PEQUÉIS</a:t>
            </a:r>
            <a:r>
              <a:rPr lang="es-CO" i="1" dirty="0" smtClean="0">
                <a:solidFill>
                  <a:srgbClr val="0070C0"/>
                </a:solidFill>
              </a:rPr>
              <a:t>; </a:t>
            </a:r>
            <a:r>
              <a:rPr lang="es-CO" i="1" dirty="0">
                <a:solidFill>
                  <a:srgbClr val="0070C0"/>
                </a:solidFill>
              </a:rPr>
              <a:t>y si alguno hubiere pecado, </a:t>
            </a:r>
            <a:r>
              <a:rPr lang="es-CO" i="1" u="sng" dirty="0" smtClean="0">
                <a:solidFill>
                  <a:srgbClr val="0070C0"/>
                </a:solidFill>
              </a:rPr>
              <a:t>ABOGADO TENEMOS PARA CON EL PADRE, A JESUCRISTO EL JUSTO</a:t>
            </a:r>
            <a:r>
              <a:rPr lang="es-CO" dirty="0" smtClean="0"/>
              <a:t>»</a:t>
            </a:r>
          </a:p>
          <a:p>
            <a:pPr marL="0" indent="0" algn="ctr">
              <a:buNone/>
            </a:pPr>
            <a:r>
              <a:rPr lang="es-CO" dirty="0" smtClean="0">
                <a:solidFill>
                  <a:srgbClr val="FF0000"/>
                </a:solidFill>
              </a:rPr>
              <a:t> (1Juan2:1).</a:t>
            </a:r>
          </a:p>
          <a:p>
            <a:endParaRPr lang="es-CO" dirty="0"/>
          </a:p>
        </p:txBody>
      </p:sp>
    </p:spTree>
    <p:extLst>
      <p:ext uri="{BB962C8B-B14F-4D97-AF65-F5344CB8AC3E}">
        <p14:creationId xmlns:p14="http://schemas.microsoft.com/office/powerpoint/2010/main" val="1616358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712968" cy="6120680"/>
          </a:xfrm>
        </p:spPr>
        <p:txBody>
          <a:bodyPr>
            <a:normAutofit fontScale="92500" lnSpcReduction="20000"/>
          </a:bodyPr>
          <a:lstStyle/>
          <a:p>
            <a:pPr marL="0" indent="0" algn="ctr">
              <a:buNone/>
            </a:pPr>
            <a:r>
              <a:rPr lang="es-CO" dirty="0" smtClean="0"/>
              <a:t>Como usted notará, aquí no hay espacio para que ninguno de nosotros llamándonos </a:t>
            </a:r>
            <a:r>
              <a:rPr lang="es-CO" dirty="0"/>
              <a:t>«cristianos» </a:t>
            </a:r>
            <a:r>
              <a:rPr lang="es-CO" dirty="0" smtClean="0"/>
              <a:t>enseñemos </a:t>
            </a:r>
            <a:r>
              <a:rPr lang="es-CO" dirty="0"/>
              <a:t>que los mandamientos de Dios hoy no tienen validez, </a:t>
            </a:r>
            <a:r>
              <a:rPr lang="es-CO" dirty="0" smtClean="0"/>
              <a:t>o que solamente hay que guardar nueve, si rechazamos </a:t>
            </a:r>
            <a:r>
              <a:rPr lang="es-CO" dirty="0"/>
              <a:t>el </a:t>
            </a:r>
            <a:r>
              <a:rPr lang="es-CO" dirty="0" smtClean="0"/>
              <a:t>sábado </a:t>
            </a:r>
            <a:r>
              <a:rPr lang="es-CO" dirty="0">
                <a:solidFill>
                  <a:srgbClr val="FF0000"/>
                </a:solidFill>
              </a:rPr>
              <a:t>Apocalipsis 22:14</a:t>
            </a:r>
            <a:r>
              <a:rPr lang="es-CO" dirty="0"/>
              <a:t> dice: </a:t>
            </a:r>
            <a:r>
              <a:rPr lang="es-CO" b="1" baseline="30000" dirty="0"/>
              <a:t> </a:t>
            </a:r>
            <a:endParaRPr lang="es-CO" b="1" baseline="30000" dirty="0" smtClean="0"/>
          </a:p>
          <a:p>
            <a:pPr marL="0" indent="0">
              <a:buNone/>
            </a:pPr>
            <a:endParaRPr lang="es-CO" b="1" baseline="30000" dirty="0"/>
          </a:p>
          <a:p>
            <a:pPr marL="0" indent="0" algn="ctr">
              <a:buNone/>
            </a:pPr>
            <a:r>
              <a:rPr lang="es-CO" dirty="0" smtClean="0"/>
              <a:t>Bienaventurados </a:t>
            </a:r>
            <a:r>
              <a:rPr lang="es-CO" dirty="0"/>
              <a:t>los que guardan </a:t>
            </a:r>
            <a:r>
              <a:rPr lang="es-CO" u="sng" dirty="0">
                <a:solidFill>
                  <a:srgbClr val="0070C0"/>
                </a:solidFill>
              </a:rPr>
              <a:t>SUS</a:t>
            </a:r>
            <a:r>
              <a:rPr lang="es-CO" dirty="0"/>
              <a:t> mandamientos, para tener derecho al </a:t>
            </a:r>
            <a:r>
              <a:rPr lang="es-CO" i="1" u="sng" dirty="0">
                <a:solidFill>
                  <a:srgbClr val="0070C0"/>
                </a:solidFill>
              </a:rPr>
              <a:t>árbol de la vida,</a:t>
            </a:r>
            <a:r>
              <a:rPr lang="es-CO" dirty="0"/>
              <a:t> y poder entrar por las</a:t>
            </a:r>
            <a:r>
              <a:rPr lang="es-CO" i="1" u="sng" dirty="0">
                <a:solidFill>
                  <a:srgbClr val="0070C0"/>
                </a:solidFill>
              </a:rPr>
              <a:t> puertas en la ciudad</a:t>
            </a:r>
            <a:r>
              <a:rPr lang="es-CO" dirty="0"/>
              <a:t>. </a:t>
            </a:r>
          </a:p>
          <a:p>
            <a:endParaRPr lang="es-CO" dirty="0"/>
          </a:p>
          <a:p>
            <a:pPr marL="0" indent="0" algn="ctr">
              <a:buNone/>
            </a:pPr>
            <a:r>
              <a:rPr lang="es-CO" dirty="0" smtClean="0"/>
              <a:t>Recuerda </a:t>
            </a:r>
            <a:r>
              <a:rPr lang="es-CO" dirty="0"/>
              <a:t>que el árbol de la vida y la ciudad de Jerusalén que se mencionan aquí, actualmente están en el cielo, que será la morada de los redimidos durante mil años y después serán trasladaos a la tierra por la eternidad.</a:t>
            </a:r>
          </a:p>
        </p:txBody>
      </p:sp>
    </p:spTree>
    <p:extLst>
      <p:ext uri="{BB962C8B-B14F-4D97-AF65-F5344CB8AC3E}">
        <p14:creationId xmlns:p14="http://schemas.microsoft.com/office/powerpoint/2010/main" val="600231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568952" cy="6120680"/>
          </a:xfrm>
        </p:spPr>
        <p:txBody>
          <a:bodyPr>
            <a:normAutofit fontScale="92500" lnSpcReduction="20000"/>
          </a:bodyPr>
          <a:lstStyle/>
          <a:p>
            <a:pPr marL="0" indent="0" algn="ctr">
              <a:buNone/>
            </a:pPr>
            <a:r>
              <a:rPr lang="es-CO" dirty="0" smtClean="0"/>
              <a:t>Hago un llamado en el nombre de Cristo, y basado en la Biblia a todos mis hermanos cristianos de todas las iglesias, Católica, Evangélica, Pentecostal, Testigos de Jehová, Cruzada Mundial etc. etc. Para que reflexionen sobre su fe, y guarden los Mandamientos de Dios según los escribió Él en las tablas de piedra, y no según los enseña este poder. </a:t>
            </a:r>
          </a:p>
          <a:p>
            <a:pPr marL="0" indent="0">
              <a:buNone/>
            </a:pPr>
            <a:endParaRPr lang="es-CO" dirty="0"/>
          </a:p>
          <a:p>
            <a:pPr marL="0" indent="0" algn="ctr">
              <a:buNone/>
            </a:pPr>
            <a:r>
              <a:rPr lang="es-CO" dirty="0" smtClean="0"/>
              <a:t>Por favor recuerde lo que dijo San Juan en el año 95 d.C.</a:t>
            </a:r>
          </a:p>
          <a:p>
            <a:pPr marL="0" indent="0" algn="ctr">
              <a:buNone/>
            </a:pPr>
            <a:r>
              <a:rPr lang="es-CO" dirty="0" smtClean="0"/>
              <a:t> </a:t>
            </a:r>
            <a:r>
              <a:rPr lang="es-CO" dirty="0" smtClean="0">
                <a:solidFill>
                  <a:srgbClr val="FF0000"/>
                </a:solidFill>
              </a:rPr>
              <a:t>1 Juan 2:3-4</a:t>
            </a:r>
            <a:r>
              <a:rPr lang="es-CO" dirty="0" smtClean="0"/>
              <a:t>. Y </a:t>
            </a:r>
            <a:r>
              <a:rPr lang="es-CO" dirty="0"/>
              <a:t>en esto sabemos que nosotros le conocemos</a:t>
            </a:r>
            <a:r>
              <a:rPr lang="es-CO" dirty="0" smtClean="0"/>
              <a:t>, </a:t>
            </a:r>
            <a:r>
              <a:rPr lang="es-CO" i="1" u="sng" dirty="0" smtClean="0">
                <a:solidFill>
                  <a:srgbClr val="0070C0"/>
                </a:solidFill>
              </a:rPr>
              <a:t>SI GUARDAMOS SUS MANDAMIENTOS</a:t>
            </a:r>
            <a:r>
              <a:rPr lang="es-CO" dirty="0" smtClean="0"/>
              <a:t>. El </a:t>
            </a:r>
            <a:r>
              <a:rPr lang="es-CO" dirty="0"/>
              <a:t>que dice: Yo le conozco, y </a:t>
            </a:r>
            <a:r>
              <a:rPr lang="es-CO" i="1" u="sng" dirty="0">
                <a:solidFill>
                  <a:srgbClr val="0070C0"/>
                </a:solidFill>
              </a:rPr>
              <a:t>no guarda sus mandamientos, </a:t>
            </a:r>
            <a:r>
              <a:rPr lang="es-CO" i="1" u="sng" dirty="0" smtClean="0">
                <a:solidFill>
                  <a:srgbClr val="0070C0"/>
                </a:solidFill>
              </a:rPr>
              <a:t>EL TAL ES MENTIROSO, </a:t>
            </a:r>
            <a:r>
              <a:rPr lang="es-CO" i="1" u="sng" dirty="0">
                <a:solidFill>
                  <a:srgbClr val="0070C0"/>
                </a:solidFill>
              </a:rPr>
              <a:t>y la verdad no está en él;</a:t>
            </a:r>
            <a:endParaRPr lang="es-CO" i="1" u="sng" dirty="0" smtClean="0">
              <a:solidFill>
                <a:srgbClr val="0070C0"/>
              </a:solidFill>
            </a:endParaRPr>
          </a:p>
          <a:p>
            <a:endParaRPr lang="es-CO" dirty="0"/>
          </a:p>
        </p:txBody>
      </p:sp>
    </p:spTree>
    <p:extLst>
      <p:ext uri="{BB962C8B-B14F-4D97-AF65-F5344CB8AC3E}">
        <p14:creationId xmlns:p14="http://schemas.microsoft.com/office/powerpoint/2010/main" val="3409328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2" end="2"/>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p:spPr>
        <p:txBody>
          <a:bodyPr>
            <a:normAutofit/>
          </a:bodyPr>
          <a:lstStyle/>
          <a:p>
            <a:pPr marL="0" indent="0" algn="ctr">
              <a:buNone/>
            </a:pPr>
            <a:r>
              <a:rPr lang="es-CO" dirty="0"/>
              <a:t>Sigan el ejemplo de </a:t>
            </a:r>
            <a:r>
              <a:rPr lang="es-CO" dirty="0" smtClean="0"/>
              <a:t>Cristo y de todos los fieles </a:t>
            </a:r>
            <a:r>
              <a:rPr lang="es-CO" dirty="0"/>
              <a:t>hijos de Dios, </a:t>
            </a:r>
            <a:r>
              <a:rPr lang="es-CO" dirty="0" smtClean="0"/>
              <a:t>ahora, si </a:t>
            </a:r>
            <a:r>
              <a:rPr lang="es-CO" dirty="0"/>
              <a:t>usted es devoto de María, la madre de Cristo, </a:t>
            </a:r>
            <a:r>
              <a:rPr lang="es-CO" dirty="0" smtClean="0"/>
              <a:t>imítela, y obedezca lo único que ella nos ordenó «</a:t>
            </a:r>
            <a:r>
              <a:rPr lang="es-CO" i="1" dirty="0" smtClean="0">
                <a:solidFill>
                  <a:srgbClr val="0070C0"/>
                </a:solidFill>
              </a:rPr>
              <a:t>haced todo lo que él os diga</a:t>
            </a:r>
            <a:r>
              <a:rPr lang="es-CO" dirty="0" smtClean="0"/>
              <a:t>»</a:t>
            </a:r>
          </a:p>
          <a:p>
            <a:pPr marL="0" indent="0" algn="ctr">
              <a:buNone/>
            </a:pPr>
            <a:r>
              <a:rPr lang="es-CO" dirty="0" smtClean="0"/>
              <a:t> </a:t>
            </a:r>
            <a:r>
              <a:rPr lang="es-CO" dirty="0" smtClean="0">
                <a:solidFill>
                  <a:srgbClr val="FF0000"/>
                </a:solidFill>
              </a:rPr>
              <a:t>(Juan 2:5).</a:t>
            </a:r>
          </a:p>
          <a:p>
            <a:pPr marL="0" indent="0" algn="ctr">
              <a:buNone/>
            </a:pPr>
            <a:endParaRPr lang="es-CO" dirty="0"/>
          </a:p>
          <a:p>
            <a:pPr marL="0" indent="0" algn="ctr">
              <a:buNone/>
            </a:pPr>
            <a:r>
              <a:rPr lang="es-CO" sz="4000" i="1" dirty="0" smtClean="0">
                <a:solidFill>
                  <a:srgbClr val="FF0000"/>
                </a:solidFill>
                <a:latin typeface="Agency FB" pitchFamily="34" charset="0"/>
              </a:rPr>
              <a:t>¿Qué ordenó Cristo? </a:t>
            </a:r>
            <a:r>
              <a:rPr lang="es-CO" dirty="0" smtClean="0"/>
              <a:t>   </a:t>
            </a:r>
            <a:endParaRPr lang="es-CO" dirty="0"/>
          </a:p>
          <a:p>
            <a:pPr marL="0" indent="0" algn="ctr">
              <a:buNone/>
            </a:pPr>
            <a:r>
              <a:rPr lang="es-CO" dirty="0" smtClean="0"/>
              <a:t>«</a:t>
            </a:r>
            <a:r>
              <a:rPr lang="es-CO" b="1" i="1" dirty="0">
                <a:solidFill>
                  <a:srgbClr val="0070C0"/>
                </a:solidFill>
              </a:rPr>
              <a:t>Si me amáis, guardad mis mandamientos</a:t>
            </a:r>
            <a:r>
              <a:rPr lang="es-CO" dirty="0" smtClean="0"/>
              <a:t>»</a:t>
            </a:r>
          </a:p>
          <a:p>
            <a:pPr marL="0" indent="0" algn="ctr">
              <a:buNone/>
            </a:pPr>
            <a:r>
              <a:rPr lang="es-CO" dirty="0" smtClean="0">
                <a:solidFill>
                  <a:srgbClr val="FF0000"/>
                </a:solidFill>
              </a:rPr>
              <a:t> </a:t>
            </a:r>
            <a:r>
              <a:rPr lang="es-CO" dirty="0">
                <a:solidFill>
                  <a:srgbClr val="FF0000"/>
                </a:solidFill>
              </a:rPr>
              <a:t>Juan 14;15.</a:t>
            </a:r>
            <a:r>
              <a:rPr lang="es-CO" b="1" baseline="30000" dirty="0">
                <a:solidFill>
                  <a:srgbClr val="FF0000"/>
                </a:solidFill>
              </a:rPr>
              <a:t> </a:t>
            </a:r>
            <a:endParaRPr lang="es-CO" dirty="0">
              <a:solidFill>
                <a:srgbClr val="FF0000"/>
              </a:solidFill>
            </a:endParaRPr>
          </a:p>
          <a:p>
            <a:endParaRPr lang="es-CO" dirty="0"/>
          </a:p>
        </p:txBody>
      </p:sp>
    </p:spTree>
    <p:extLst>
      <p:ext uri="{BB962C8B-B14F-4D97-AF65-F5344CB8AC3E}">
        <p14:creationId xmlns:p14="http://schemas.microsoft.com/office/powerpoint/2010/main" val="260079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4" end="4"/>
                                            </p:txEl>
                                          </p:spTgt>
                                        </p:tgtEl>
                                      </p:cBhvr>
                                    </p:animEffect>
                                  </p:childTnLst>
                                </p:cTn>
                              </p:par>
                              <p:par>
                                <p:cTn id="31" presetID="31"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a:bodyPr>
          <a:lstStyle/>
          <a:p>
            <a:pPr marL="0" indent="0" algn="ctr">
              <a:buNone/>
            </a:pPr>
            <a:r>
              <a:rPr lang="es-CO" cap="all" dirty="0"/>
              <a:t>"LA MAYOR NECESIDAD DEL MUNDO ES LA DE HOMBRES QUE NO SE VENDAN NI SE COMPREN; HOMBRES QUE SEAN SINCEROS Y HONRADOS EN LO MÁS ÍNTIMO DE SUS ALMAS; HOMBRES QUE NO TEMAN DAR AL PECADO EL NOMBRE QUE LE CORRESPONDE; HOMBRES CUYA CONCIENCIA SEA TAN LEAL AL DEBER COMO LA BRÚJULA AL POLO; HOMBRES QUE SE MANTENGAN DE PARTE DE LA JUSTICIA AUNQUE SE DESPLOMEN LOS CIELOS". </a:t>
            </a:r>
            <a:endParaRPr lang="es-CO" cap="all" dirty="0" smtClean="0"/>
          </a:p>
          <a:p>
            <a:pPr marL="0" indent="0" algn="ctr">
              <a:buNone/>
            </a:pPr>
            <a:r>
              <a:rPr lang="es-CO" cap="all" dirty="0" smtClean="0">
                <a:solidFill>
                  <a:srgbClr val="FF0000"/>
                </a:solidFill>
              </a:rPr>
              <a:t>ELLEN </a:t>
            </a:r>
            <a:r>
              <a:rPr lang="es-CO" cap="all" dirty="0">
                <a:solidFill>
                  <a:srgbClr val="FF0000"/>
                </a:solidFill>
              </a:rPr>
              <a:t>G. WHITE.</a:t>
            </a:r>
            <a:endParaRPr lang="es-CO" dirty="0">
              <a:solidFill>
                <a:srgbClr val="FF0000"/>
              </a:solidFill>
            </a:endParaRPr>
          </a:p>
        </p:txBody>
      </p:sp>
    </p:spTree>
    <p:extLst>
      <p:ext uri="{BB962C8B-B14F-4D97-AF65-F5344CB8AC3E}">
        <p14:creationId xmlns:p14="http://schemas.microsoft.com/office/powerpoint/2010/main" val="17015955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6">
              <a:lumMod val="40000"/>
              <a:lumOff val="60000"/>
            </a:schemeClr>
          </a:solidFill>
        </p:spPr>
        <p:txBody>
          <a:bodyPr>
            <a:normAutofit fontScale="92500"/>
          </a:bodyPr>
          <a:lstStyle/>
          <a:p>
            <a:pPr marL="0" indent="0" algn="ctr">
              <a:buNone/>
            </a:pPr>
            <a:r>
              <a:rPr lang="es-CO" sz="4400" b="1" i="1" dirty="0">
                <a:solidFill>
                  <a:srgbClr val="FF0000"/>
                </a:solidFill>
                <a:latin typeface="Agency FB" pitchFamily="34" charset="0"/>
              </a:rPr>
              <a:t>Para </a:t>
            </a:r>
            <a:r>
              <a:rPr lang="es-CO" sz="4400" b="1" i="1" dirty="0" smtClean="0">
                <a:solidFill>
                  <a:srgbClr val="FF0000"/>
                </a:solidFill>
                <a:latin typeface="Agency FB" pitchFamily="34" charset="0"/>
              </a:rPr>
              <a:t>reflexionar</a:t>
            </a:r>
          </a:p>
          <a:p>
            <a:pPr marL="0" indent="0" algn="ctr">
              <a:buNone/>
            </a:pPr>
            <a:r>
              <a:rPr lang="es-CO" dirty="0" smtClean="0"/>
              <a:t>Para </a:t>
            </a:r>
            <a:r>
              <a:rPr lang="es-CO" dirty="0"/>
              <a:t>ingresar al reino de los cielos: ¿Cuáles mandamientos </a:t>
            </a:r>
            <a:r>
              <a:rPr lang="es-CO" dirty="0" smtClean="0"/>
              <a:t>creé usted que serán </a:t>
            </a:r>
            <a:r>
              <a:rPr lang="es-CO" dirty="0"/>
              <a:t>puestos como </a:t>
            </a:r>
            <a:r>
              <a:rPr lang="es-CO" dirty="0" smtClean="0"/>
              <a:t>norma, los que escribió Dios, o los que reformó este poder?</a:t>
            </a:r>
          </a:p>
          <a:p>
            <a:pPr marL="0" indent="0" algn="ctr">
              <a:buNone/>
            </a:pPr>
            <a:endParaRPr lang="es-CO" dirty="0"/>
          </a:p>
          <a:p>
            <a:pPr marL="0" indent="0" algn="ctr">
              <a:buNone/>
            </a:pPr>
            <a:r>
              <a:rPr lang="es-CO" dirty="0" smtClean="0"/>
              <a:t>Dios dice: «Si me amias guardad </a:t>
            </a:r>
            <a:r>
              <a:rPr lang="es-CO" u="sng" dirty="0" smtClean="0"/>
              <a:t>MIS</a:t>
            </a:r>
            <a:r>
              <a:rPr lang="es-CO" dirty="0" smtClean="0"/>
              <a:t> Mandamientos» </a:t>
            </a:r>
            <a:r>
              <a:rPr lang="es-CO" dirty="0" smtClean="0">
                <a:solidFill>
                  <a:srgbClr val="FF0000"/>
                </a:solidFill>
              </a:rPr>
              <a:t>(Juan 14:15)</a:t>
            </a:r>
            <a:r>
              <a:rPr lang="es-CO" dirty="0" smtClean="0"/>
              <a:t>. Y en </a:t>
            </a:r>
            <a:r>
              <a:rPr lang="es-CO" dirty="0" smtClean="0">
                <a:solidFill>
                  <a:srgbClr val="FF0000"/>
                </a:solidFill>
              </a:rPr>
              <a:t>(Apoc.22:14)</a:t>
            </a:r>
            <a:r>
              <a:rPr lang="es-CO" dirty="0" smtClean="0"/>
              <a:t>. </a:t>
            </a:r>
          </a:p>
          <a:p>
            <a:pPr marL="0" indent="0" algn="ctr">
              <a:buNone/>
            </a:pPr>
            <a:r>
              <a:rPr lang="es-CO" dirty="0" smtClean="0"/>
              <a:t>dice: «Bienaventurados los que guardan</a:t>
            </a:r>
            <a:r>
              <a:rPr lang="es-CO" u="sng" dirty="0" smtClean="0"/>
              <a:t> SUS</a:t>
            </a:r>
            <a:r>
              <a:rPr lang="es-CO" dirty="0" smtClean="0"/>
              <a:t> Mandamientos». Y </a:t>
            </a:r>
            <a:r>
              <a:rPr lang="es-CO" dirty="0" smtClean="0">
                <a:solidFill>
                  <a:srgbClr val="FF0000"/>
                </a:solidFill>
              </a:rPr>
              <a:t>1 Juan 2:4</a:t>
            </a:r>
            <a:r>
              <a:rPr lang="es-CO" dirty="0" smtClean="0"/>
              <a:t> dice: El que dice, «Yo lo conozco» y no guarda </a:t>
            </a:r>
            <a:r>
              <a:rPr lang="es-CO" u="sng" dirty="0" smtClean="0"/>
              <a:t>SUS</a:t>
            </a:r>
            <a:r>
              <a:rPr lang="es-CO" dirty="0" smtClean="0"/>
              <a:t>  Mandamientos es mentiroso y la verdad no está en él.</a:t>
            </a:r>
            <a:endParaRPr lang="es-CO" dirty="0"/>
          </a:p>
        </p:txBody>
      </p:sp>
    </p:spTree>
    <p:extLst>
      <p:ext uri="{BB962C8B-B14F-4D97-AF65-F5344CB8AC3E}">
        <p14:creationId xmlns:p14="http://schemas.microsoft.com/office/powerpoint/2010/main" val="321975980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338936" cy="3024336"/>
          </a:xfrm>
        </p:spPr>
        <p:txBody>
          <a:bodyPr>
            <a:normAutofit/>
          </a:bodyPr>
          <a:lstStyle/>
          <a:p>
            <a:pPr marL="0" indent="0" algn="ctr">
              <a:buNone/>
            </a:pPr>
            <a:r>
              <a:rPr lang="es-CO" dirty="0" smtClean="0"/>
              <a:t>Si su propósito al unirse a una iglesia es llegar al reino de los cielos, le ruego me acompañe para que juntos elevemos esta oración:</a:t>
            </a:r>
            <a:endParaRPr lang="es-CO" dirty="0"/>
          </a:p>
        </p:txBody>
      </p:sp>
      <p:pic>
        <p:nvPicPr>
          <p:cNvPr id="1026" name="Picture 2" descr="http://t0.gstatic.com/images?q=tbn:ANd9GcTtwJGBzOWS4sHOKC1d6N5QMYdpgL_cFpnwAaT0wQvkIdzHR9wph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6772" y="477416"/>
            <a:ext cx="2843699" cy="25908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3457743"/>
            <a:ext cx="8496944" cy="3416320"/>
          </a:xfrm>
          <a:prstGeom prst="rect">
            <a:avLst/>
          </a:prstGeom>
        </p:spPr>
        <p:txBody>
          <a:bodyPr wrap="square">
            <a:spAutoFit/>
          </a:bodyPr>
          <a:lstStyle/>
          <a:p>
            <a:pPr algn="ctr"/>
            <a:r>
              <a:rPr lang="es-CO" sz="3600" dirty="0"/>
              <a:t>«Padre nuestro que estas en el cielo, gracias por tu amor, porque a pesar de ser tan pecador e indigno, tu deseas salvarme, perdóname por favor, </a:t>
            </a:r>
            <a:r>
              <a:rPr lang="es-CO" sz="3600" dirty="0" smtClean="0"/>
              <a:t>y </a:t>
            </a:r>
            <a:r>
              <a:rPr lang="es-CO" sz="3600" dirty="0"/>
              <a:t>ayúdame a obedecer tus santos Mandamientos. Te lo pido en el nombre de Cristo Jesús. Amen. </a:t>
            </a:r>
          </a:p>
        </p:txBody>
      </p:sp>
    </p:spTree>
    <p:extLst>
      <p:ext uri="{BB962C8B-B14F-4D97-AF65-F5344CB8AC3E}">
        <p14:creationId xmlns:p14="http://schemas.microsoft.com/office/powerpoint/2010/main" val="292048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1991</TotalTime>
  <Words>3938</Words>
  <Application>Microsoft Office PowerPoint</Application>
  <PresentationFormat>Presentación en pantalla (4:3)</PresentationFormat>
  <Paragraphs>225</Paragraphs>
  <Slides>45</Slides>
  <Notes>0</Notes>
  <HiddenSlides>0</HiddenSlides>
  <MMClips>0</MMClips>
  <ScaleCrop>false</ScaleCrop>
  <HeadingPairs>
    <vt:vector size="4" baseType="variant">
      <vt:variant>
        <vt:lpstr>Tema</vt:lpstr>
      </vt:variant>
      <vt:variant>
        <vt:i4>1</vt:i4>
      </vt:variant>
      <vt:variant>
        <vt:lpstr>Títulos de diapositiva</vt:lpstr>
      </vt:variant>
      <vt:variant>
        <vt:i4>45</vt:i4>
      </vt:variant>
    </vt:vector>
  </HeadingPairs>
  <TitlesOfParts>
    <vt:vector size="46" baseType="lpstr">
      <vt:lpstr>Tema de Office</vt:lpstr>
      <vt:lpstr>Tema basado en San Juan 14:15</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ANTES     Y     DESPUÉS</vt:lpstr>
      <vt:lpstr>Presentación de PowerPoint</vt:lpstr>
      <vt:lpstr>¿Qué es lo que sucede aquí?</vt:lpstr>
      <vt:lpstr>Presentación de PowerPoint</vt:lpstr>
      <vt:lpstr>Presentación de PowerPoint</vt:lpstr>
      <vt:lpstr>Presentación de PowerPoint</vt:lpstr>
      <vt:lpstr>¿Sabía usted que Dios escribió personalmente una porción de la Biblia?</vt:lpstr>
      <vt:lpstr>Presentación de PowerPoint</vt:lpstr>
      <vt:lpstr>La ley ceremonial escrita por Moisés, y colocada fuera del arca, era transitoria, murió en la cruz.</vt:lpstr>
      <vt:lpstr>Presentación de PowerPoint</vt:lpstr>
      <vt:lpstr>Presentación de PowerPoint</vt:lpstr>
      <vt:lpstr>   ¿Qué había profetizado Daniel aproximadamente 860 años antes de que sucediera?   Profetizo que vendría un poder que cambiaría la ley de Dios</vt:lpstr>
      <vt:lpstr>Presentación de PowerPoint</vt:lpstr>
      <vt:lpstr>Para conocer la verdad tenemos que remontarnos a la primer semana de la creación</vt:lpstr>
      <vt:lpstr>Presentación de PowerPoint</vt:lpstr>
      <vt:lpstr>Presentación de PowerPoint</vt:lpstr>
      <vt:lpstr>Regresemos a la profecía de Daniel y observe el cambio que hizo en la Ley de Dios este poder.</vt:lpstr>
      <vt:lpstr>Presentación de PowerPoint</vt:lpstr>
      <vt:lpstr>Pero aún hay más: Observe el cambio en la Santa Ley de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 ME AMAIS</dc:title>
  <dc:creator>FAMILIA FIERRO CH</dc:creator>
  <cp:lastModifiedBy>FAMILIA FIERRO CH</cp:lastModifiedBy>
  <cp:revision>221</cp:revision>
  <dcterms:created xsi:type="dcterms:W3CDTF">2012-10-25T07:02:34Z</dcterms:created>
  <dcterms:modified xsi:type="dcterms:W3CDTF">2012-11-08T22:15:06Z</dcterms:modified>
</cp:coreProperties>
</file>